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72" r:id="rId4"/>
    <p:sldId id="358" r:id="rId5"/>
    <p:sldId id="258" r:id="rId6"/>
    <p:sldId id="257" r:id="rId7"/>
    <p:sldId id="360" r:id="rId8"/>
    <p:sldId id="357" r:id="rId9"/>
    <p:sldId id="355" r:id="rId10"/>
    <p:sldId id="287" r:id="rId11"/>
    <p:sldId id="362" r:id="rId12"/>
    <p:sldId id="291" r:id="rId13"/>
    <p:sldId id="361" r:id="rId14"/>
    <p:sldId id="363" r:id="rId15"/>
    <p:sldId id="364" r:id="rId16"/>
    <p:sldId id="28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1CA3-C01D-4E3C-BB4A-991E92BB7A16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4262-2BCC-4DEF-8F21-6AAC3C1B7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88C-D78D-48A7-BED8-F96D4F7959D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244B-800E-498D-8A64-B74CFA5A6E5B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344-85C3-4349-ACFE-CA413D36481F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9ACBA-8884-AAF5-3293-4048EF04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26128B-FBA1-2076-6104-8D0A682F5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AA40B-2FCB-95A1-D566-CF2DB704A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ABC-B2C8-4F25-804B-EF90885CC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3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30299C-EA9C-1A79-4D8C-466CE7E72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05C59-227E-7E5E-23B9-04795B588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26161-2B22-BCD0-6DD6-B51561009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9E33-5838-4A16-B12B-AA2FDA830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1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7C419-ABA5-1D52-C15D-2200961BF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2D153-4130-A896-48F1-571D466D2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AFA0E1-48CB-D3FA-023E-15B48926F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2B7F-B366-4BB9-8F82-DCD49E3F7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98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3B8D7-939A-3C1B-C7A3-71B9369BD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52198-3336-995C-2A37-CBB6BEDC5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ADDF9-C3A1-86E9-E103-F1CA1544E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0C53-60CF-424B-8417-EE992FD30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1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8A8844-13B2-0F36-DC09-9EA029AA0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36184A-1CC4-FAF1-898B-237235C2B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8C1AFA-FAA6-51F6-E4E1-4A5E7845A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5CBC-4459-4474-88DC-A34D4E66F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6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FFF7C6-E8A6-4F86-1799-0D68212BA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543F0-DB6D-7114-BBB2-EA385F327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C88DF6-A9CC-B01D-4E60-B1361A071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4DC8-1A8B-40EB-8447-EB3FEFFF0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86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CB66AE-5004-C2EF-64AF-A2899769F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02DBF8-A9BE-82AF-6AB4-78ABA6606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EEA51E-BF69-5E2B-9A9A-0F44CD7FF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16D3-DF6B-491D-A5AE-1F496048B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45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F041A-27FE-135A-21A9-30DCFD1A8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B930E-C1F1-1FBF-0ADC-B6598D283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FD39B-17EA-EAD2-B6C4-2883810C2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C6B-6C42-4CC4-817F-B4C4E4D51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1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382-63A3-49C3-A3AA-AD174A77B16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2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892B9-0382-7ED2-A37E-386A987A4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C8B8E-4C3B-073E-81F0-2A746D154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375C5-4A70-87DD-32FC-C2D03A0BA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AD3D-1386-4EAD-B846-8028EA55D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1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D3EEDC-2736-A209-350F-B76BE0765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BF8BF2-0039-5469-F58D-E97599C75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6D3037-9C25-4539-B77D-961E050B4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CA6F-074E-4907-A96D-9A780FEB7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027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8EA09A-401D-8013-D615-182178093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78D42-118D-C41A-CE86-A6A733DB3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79B67-B29F-329B-8ADB-2D905C3B0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368C-1B3F-4760-8FD6-8BD56C7C3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81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67FE-F5AD-499A-A137-4668E2572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4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D5F3-A75F-409E-8BDB-4B7DC05DD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81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2671-227F-4934-9CC5-E144974D6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7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F730-9BF3-4B8A-8D46-35D286BA47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76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DCA8F-029B-42DF-8FAA-62F524F06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15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7922-6CF8-497D-A651-F0B4ED932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97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149D-F5FC-4934-8016-FC39571D9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4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8D9F-5413-484F-AFAE-6C1CB9BFD52C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64331-0CE4-446F-8D99-9D19B7F65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89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0BA4-27B7-4156-B888-61E493D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6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5092-77DE-4614-8EAE-43437B3F7B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2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0549-9C08-4708-94FC-52BF809866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86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DE70-8F4B-4E36-9014-6B691A687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3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0513-F89B-4368-80F6-9005CF30A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6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AE6A-0105-4CBC-A5FA-4CD834023087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738-EA0B-4069-A99D-709288639524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784B-7C46-4F05-8AA3-C6B871BD106B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39C7-3B50-4337-B1CF-32746BCE20CE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5B9-E340-4E87-BC45-82E5E608B5C1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FD15-A9D4-49FC-9137-2B31859BBF4B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E36F-17F5-4B0C-930A-8585DE89F406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E13B-A592-44AD-B952-907692BB4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7DE6E-77E4-97DA-5BB9-E1D7818E7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B47788-8C3A-28BB-7F2F-00F5E066E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BD0122-984E-612A-526E-4C35E680CD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FB3984-A8C9-AA6A-30E5-1663FC3FDC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B248CD-8157-AF33-6E20-75267B3455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F4B3622-E937-4180-A192-0440D41E1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8C238-5B1F-4254-869F-52B7404A256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logo-ats-head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594476"/>
            <a:ext cx="1727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logo-csu-righ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48400"/>
            <a:ext cx="1016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 flipV="1">
            <a:off x="304800" y="76200"/>
            <a:ext cx="0" cy="2514600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4" name="Line 11"/>
          <p:cNvSpPr>
            <a:spLocks noChangeShapeType="1"/>
          </p:cNvSpPr>
          <p:nvPr userDrawn="1"/>
        </p:nvSpPr>
        <p:spPr bwMode="auto">
          <a:xfrm>
            <a:off x="304800" y="76200"/>
            <a:ext cx="3149600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5" name="Line 12"/>
          <p:cNvSpPr>
            <a:spLocks noChangeShapeType="1"/>
          </p:cNvSpPr>
          <p:nvPr userDrawn="1"/>
        </p:nvSpPr>
        <p:spPr bwMode="auto">
          <a:xfrm flipV="1">
            <a:off x="508000" y="228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6" name="Line 13"/>
          <p:cNvSpPr>
            <a:spLocks noChangeShapeType="1"/>
          </p:cNvSpPr>
          <p:nvPr userDrawn="1"/>
        </p:nvSpPr>
        <p:spPr bwMode="auto">
          <a:xfrm>
            <a:off x="508000" y="228600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0.safelinks.protection.outlook.com/?url=https%3A%2F%2Fwww.sciencedirect.com%2Fscience%2Farticle%2Fpii%2FB9780080572000500055%3Fvia%253Dihub&amp;data=05%7C02%7CJohn.Forsythe%40colostate.edu%7C242f407d79754da786b008de53a8acf1%7Cafb58802ff7a4bb1ab21367ff2ecfc8b%7C0%7C0%7C639040181068531306%7CUnknown%7CTWFpbGZsb3d8eyJFbXB0eU1hcGkiOnRydWUsIlYiOiIwLjAuMDAwMCIsIlAiOiJXaW4zMiIsIkFOIjoiTWFpbCIsIldUIjoyfQ%3D%3D%7C0%7C%7C%7C&amp;sdata=qox32IxivG0mJdskUGo4ZGwmToQlYRgdbM0RWfW8NhY%3D&amp;reserved=0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cs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" y="5109498"/>
            <a:ext cx="1997773" cy="14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01943"/>
            <a:ext cx="9525000" cy="1374886"/>
          </a:xfrm>
        </p:spPr>
        <p:txBody>
          <a:bodyPr>
            <a:noAutofit/>
          </a:bodyPr>
          <a:lstStyle/>
          <a:p>
            <a:r>
              <a:rPr lang="en-US" sz="4000" b="1" dirty="0"/>
              <a:t>The ATS and SMS Satellite Proof of Concept Years Before the GOES Program Approval </a:t>
            </a:r>
            <a:endParaRPr lang="en-US" altLang="en-US" sz="4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48134"/>
            <a:ext cx="86868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by</a:t>
            </a:r>
            <a:endParaRPr lang="en-US" altLang="en-US" sz="2800" dirty="0"/>
          </a:p>
          <a:p>
            <a:pPr eaLnBrk="1" hangingPunct="1"/>
            <a:r>
              <a:rPr lang="en-US" altLang="en-US" sz="2800" b="1" dirty="0"/>
              <a:t>Thomas H. Vonder Haar</a:t>
            </a:r>
          </a:p>
          <a:p>
            <a:pPr eaLnBrk="1" hangingPunct="1"/>
            <a:r>
              <a:rPr lang="en-US" altLang="en-US" sz="2800" b="1" dirty="0"/>
              <a:t>John M. Forsythe </a:t>
            </a:r>
          </a:p>
          <a:p>
            <a:pPr eaLnBrk="1" hangingPunct="1"/>
            <a:r>
              <a:rPr lang="en-US" altLang="en-US" sz="2200" b="1" dirty="0"/>
              <a:t>Department of Atmospheric Science and Cooperative Institute for Research in the Atmosphere</a:t>
            </a:r>
          </a:p>
          <a:p>
            <a:pPr eaLnBrk="1" hangingPunct="1"/>
            <a:r>
              <a:rPr lang="en-US" altLang="en-US" sz="2200" b="1" dirty="0"/>
              <a:t>Colorado State University</a:t>
            </a:r>
          </a:p>
          <a:p>
            <a:pPr eaLnBrk="1" hangingPunct="1"/>
            <a:endParaRPr lang="en-US" altLang="en-US" b="1" i="1" dirty="0"/>
          </a:p>
          <a:p>
            <a:pPr eaLnBrk="1" hangingPunct="1"/>
            <a:r>
              <a:rPr lang="en-US" altLang="en-US" b="1" i="1" dirty="0"/>
              <a:t>January 28, 2026</a:t>
            </a:r>
          </a:p>
          <a:p>
            <a:pPr eaLnBrk="1" hangingPunct="1"/>
            <a:r>
              <a:rPr lang="en-US" altLang="en-US" sz="2600" i="1" dirty="0"/>
              <a:t>Joint Panel Discussion J11 - Fifty Year History of GOES</a:t>
            </a:r>
          </a:p>
          <a:p>
            <a:pPr eaLnBrk="1" hangingPunct="1"/>
            <a:r>
              <a:rPr lang="en-US" altLang="en-US" sz="1600" i="1" dirty="0"/>
              <a:t>Joint Session with the 27th Conference on Satellite Meteorology, Oceanography, and Climatology and 22nd Symposium on Operational Environmental Satellite Systems</a:t>
            </a:r>
          </a:p>
          <a:p>
            <a:r>
              <a:rPr lang="en-US" altLang="en-US" sz="1600" i="1" dirty="0"/>
              <a:t>2026 AMS Annual Meeting, Houston TX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5F13F-2FC6-487D-96EC-0D59C13C542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 descr="C:\Forsythe\Misc\CIRA_Logos\1.CIRA_2015.RGB-transp.EMAIL.150dpi.bold-text.2x1 (1).png">
            <a:extLst>
              <a:ext uri="{FF2B5EF4-FFF2-40B4-BE49-F238E27FC236}">
                <a16:creationId xmlns:a16="http://schemas.microsoft.com/office/drawing/2014/main" id="{E6DA6E13-7938-A582-C9F0-A1AD5CF9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97" y="5731810"/>
            <a:ext cx="1994776" cy="82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1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"/>
            <a:ext cx="6400800" cy="69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35422" y="990600"/>
            <a:ext cx="4017580" cy="4432738"/>
          </a:xfrm>
        </p:spPr>
        <p:txBody>
          <a:bodyPr/>
          <a:lstStyle/>
          <a:p>
            <a:r>
              <a:rPr lang="en-US" altLang="en-US" dirty="0"/>
              <a:t>Gridded average cloud drift winds from ATS-1 over broad area of the </a:t>
            </a:r>
            <a:r>
              <a:rPr lang="en-US" altLang="en-US" dirty="0" smtClean="0"/>
              <a:t>Pacific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V. Suomi (1968) Conf. On Global Circ</a:t>
            </a:r>
            <a:r>
              <a:rPr lang="en-US" altLang="en-US" dirty="0" smtClean="0"/>
              <a:t>. </a:t>
            </a:r>
            <a:r>
              <a:rPr lang="en-US" altLang="en-US"/>
              <a:t>o</a:t>
            </a:r>
            <a:r>
              <a:rPr lang="en-US" altLang="en-US" smtClean="0"/>
              <a:t>f </a:t>
            </a:r>
            <a:r>
              <a:rPr lang="en-US" altLang="en-US" dirty="0" smtClean="0"/>
              <a:t>Atmos., London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[ </a:t>
            </a:r>
            <a:r>
              <a:rPr lang="en-US" altLang="en-US" dirty="0">
                <a:solidFill>
                  <a:srgbClr val="FF0000"/>
                </a:solidFill>
              </a:rPr>
              <a:t>Note height assignment problem when 2 vectors were measured</a:t>
            </a:r>
            <a:r>
              <a:rPr lang="en-US" altLang="en-US" dirty="0" smtClean="0"/>
              <a:t>……</a:t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dirty="0"/>
              <a:t>first IR data arrived from</a:t>
            </a:r>
            <a:br>
              <a:rPr lang="en-US" altLang="en-US" dirty="0"/>
            </a:br>
            <a:r>
              <a:rPr lang="en-US" altLang="en-US" dirty="0"/>
              <a:t> SMS-1 in 1974</a:t>
            </a:r>
            <a:r>
              <a:rPr lang="en-US" altLang="en-US" dirty="0" smtClean="0"/>
              <a:t>.]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1C70-C498-4BBB-A693-3A60AF35C497}"/>
              </a:ext>
            </a:extLst>
          </p:cNvPr>
          <p:cNvSpPr txBox="1"/>
          <p:nvPr/>
        </p:nvSpPr>
        <p:spPr>
          <a:xfrm>
            <a:off x="4924424" y="1383088"/>
            <a:ext cx="5743576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It took several decades of R &amp; D for global atmospheric motion vectors to impact global model forecasts.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5BCF66-18DF-4322-9505-C5BC851EFE4B}"/>
              </a:ext>
            </a:extLst>
          </p:cNvPr>
          <p:cNvSpPr/>
          <p:nvPr/>
        </p:nvSpPr>
        <p:spPr>
          <a:xfrm>
            <a:off x="4565650" y="4176232"/>
            <a:ext cx="1066800" cy="994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68C34-00C8-4F5B-820F-837CDC6C54D9}"/>
              </a:ext>
            </a:extLst>
          </p:cNvPr>
          <p:cNvSpPr txBox="1"/>
          <p:nvPr/>
        </p:nvSpPr>
        <p:spPr>
          <a:xfrm>
            <a:off x="2209800" y="671483"/>
            <a:ext cx="7772400" cy="400110"/>
          </a:xfrm>
          <a:prstGeom prst="rect">
            <a:avLst/>
          </a:prstGeom>
          <a:solidFill>
            <a:srgbClr val="DEC9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</a:rPr>
              <a:t>The first computer-derived wind vectors from cloud motion (1967)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36134-BDA1-426B-835B-2A35EC4BCAB0}"/>
              </a:ext>
            </a:extLst>
          </p:cNvPr>
          <p:cNvSpPr txBox="1"/>
          <p:nvPr/>
        </p:nvSpPr>
        <p:spPr>
          <a:xfrm>
            <a:off x="9906000" y="323325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0°N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5B522-857D-4D98-8721-D2153276FC9E}"/>
              </a:ext>
            </a:extLst>
          </p:cNvPr>
          <p:cNvSpPr txBox="1"/>
          <p:nvPr/>
        </p:nvSpPr>
        <p:spPr>
          <a:xfrm>
            <a:off x="7654925" y="6001851"/>
            <a:ext cx="89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150°W</a:t>
            </a:r>
          </a:p>
        </p:txBody>
      </p:sp>
    </p:spTree>
    <p:extLst>
      <p:ext uri="{BB962C8B-B14F-4D97-AF65-F5344CB8AC3E}">
        <p14:creationId xmlns:p14="http://schemas.microsoft.com/office/powerpoint/2010/main" val="26612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D7EA8-A53D-85BD-10CD-957355EB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16D3-DF6B-491D-A5AE-1F496048B2E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29BE5-A36F-2BF7-537C-EDB9D2CB4063}"/>
              </a:ext>
            </a:extLst>
          </p:cNvPr>
          <p:cNvSpPr txBox="1"/>
          <p:nvPr/>
        </p:nvSpPr>
        <p:spPr>
          <a:xfrm>
            <a:off x="5158115" y="3790202"/>
            <a:ext cx="187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B25D6-C6A9-DF2D-41D2-FC0B98AF6E03}"/>
              </a:ext>
            </a:extLst>
          </p:cNvPr>
          <p:cNvSpPr txBox="1"/>
          <p:nvPr/>
        </p:nvSpPr>
        <p:spPr>
          <a:xfrm>
            <a:off x="411889" y="4514522"/>
            <a:ext cx="11593075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Kidder, S. Q., and T. H. Vonder Haar, (1995): Satellite Meteorology: An Introduction, Elsevier, 466 pp. </a:t>
            </a:r>
            <a:r>
              <a:rPr lang="en-US" dirty="0">
                <a:hlinkClick r:id="rId2"/>
              </a:rPr>
              <a:t>https://www.sciencedirect.com/science/article/pii/B9780080572000500055?via%3Dihub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Goodman, S. J. et al., Eds, (2020), The GOES-R Series, A new generation of geostationary environmental satellites, Elsevier, 283 pp.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7A270-D2D0-5296-25E3-96E9E4D80B76}"/>
              </a:ext>
            </a:extLst>
          </p:cNvPr>
          <p:cNvSpPr txBox="1"/>
          <p:nvPr/>
        </p:nvSpPr>
        <p:spPr>
          <a:xfrm>
            <a:off x="5099221" y="230659"/>
            <a:ext cx="215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19766-9E00-72F3-7A36-9DDE236137F0}"/>
              </a:ext>
            </a:extLst>
          </p:cNvPr>
          <p:cNvSpPr txBox="1"/>
          <p:nvPr/>
        </p:nvSpPr>
        <p:spPr>
          <a:xfrm>
            <a:off x="330996" y="819984"/>
            <a:ext cx="11593075" cy="2677656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..In the pre-GOES era many lessons were learned to assist a US operational GOES Program as well as the rapidly developing GEO programs in Europe and Japan.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…and we thank all the several hundred engineers and meteorologists who pioneered the US  Geostationary weather satellite systems.</a:t>
            </a:r>
          </a:p>
        </p:txBody>
      </p:sp>
    </p:spTree>
    <p:extLst>
      <p:ext uri="{BB962C8B-B14F-4D97-AF65-F5344CB8AC3E}">
        <p14:creationId xmlns:p14="http://schemas.microsoft.com/office/powerpoint/2010/main" val="60831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1C2E1-7AE7-5EC9-103B-ED669B68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16D3-DF6B-491D-A5AE-1F496048B2E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37CF3-4C8D-A735-E32D-F502CD6DE007}"/>
              </a:ext>
            </a:extLst>
          </p:cNvPr>
          <p:cNvSpPr txBox="1"/>
          <p:nvPr/>
        </p:nvSpPr>
        <p:spPr>
          <a:xfrm>
            <a:off x="5074507" y="2932671"/>
            <a:ext cx="270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77179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7F2E4-1809-45B2-A698-2A7A01A8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16D3-DF6B-491D-A5AE-1F496048B2E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39FD6-4894-331F-B5A4-992568B6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14" t="13702" r="13357" b="9717"/>
          <a:stretch>
            <a:fillRect/>
          </a:stretch>
        </p:blipFill>
        <p:spPr>
          <a:xfrm>
            <a:off x="429450" y="0"/>
            <a:ext cx="10734939" cy="68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MU_2019\TV_CDROM_041819\Slide 1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81" y="1465325"/>
            <a:ext cx="6705600" cy="52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924E3-E582-4B54-84B7-B292BE5208F6}"/>
              </a:ext>
            </a:extLst>
          </p:cNvPr>
          <p:cNvSpPr txBox="1"/>
          <p:nvPr/>
        </p:nvSpPr>
        <p:spPr>
          <a:xfrm>
            <a:off x="1204784" y="109666"/>
            <a:ext cx="963003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Collection Platforms (DCP) reported surface and ocean measurements through the GOES and POES operational satellites in the late 1970’s and early 1980’s.</a:t>
            </a:r>
          </a:p>
        </p:txBody>
      </p:sp>
    </p:spTree>
    <p:extLst>
      <p:ext uri="{BB962C8B-B14F-4D97-AF65-F5344CB8AC3E}">
        <p14:creationId xmlns:p14="http://schemas.microsoft.com/office/powerpoint/2010/main" val="227280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A0864-92D0-2F0C-A915-90AA5601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634" y="814431"/>
            <a:ext cx="6893188" cy="381158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    4 satellites were launched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ATS-1 (1966): Spin Scan Cloud Camera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ATS-3 (1967):  Multicolor Spin Scan Cloud Camera (MSSCC)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SMS-1 (1974): Visible and Infrared</a:t>
            </a:r>
          </a:p>
          <a:p>
            <a:pPr marL="0" indent="0">
              <a:buNone/>
            </a:pPr>
            <a:r>
              <a:rPr lang="en-US" dirty="0"/>
              <a:t>	Spin Scan Radiometer (VISSR)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SMS-2 (1975): VISSR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301EF-6604-9FA7-4A38-8594690A7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086" y="815849"/>
            <a:ext cx="4547287" cy="3811588"/>
          </a:xfrm>
          <a:ln w="19050"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endParaRPr lang="en-US" sz="2400" dirty="0"/>
          </a:p>
          <a:p>
            <a:r>
              <a:rPr lang="en-US" sz="5900" dirty="0">
                <a:highlight>
                  <a:srgbClr val="FFFF00"/>
                </a:highlight>
              </a:rPr>
              <a:t>NASA and NOAA  l</a:t>
            </a:r>
            <a:r>
              <a:rPr lang="en-US" sz="5900" dirty="0"/>
              <a:t>ed the:</a:t>
            </a:r>
          </a:p>
          <a:p>
            <a:r>
              <a:rPr lang="en-US" sz="5900" dirty="0"/>
              <a:t>      Satellite Technology Tests, </a:t>
            </a:r>
          </a:p>
          <a:p>
            <a:r>
              <a:rPr lang="en-US" sz="5900" dirty="0"/>
              <a:t>      Instrument Proof of Concept,</a:t>
            </a:r>
          </a:p>
          <a:p>
            <a:r>
              <a:rPr lang="en-US" sz="5900" dirty="0"/>
              <a:t>      Ground system development    	and Forecast Product 	Demonstrations</a:t>
            </a:r>
          </a:p>
          <a:p>
            <a:endParaRPr lang="en-US" sz="5900" dirty="0"/>
          </a:p>
          <a:p>
            <a:r>
              <a:rPr lang="en-US" sz="5900" dirty="0"/>
              <a:t>In collaboration with the Universities of Wisconsin and Colorado State and Hughes Aircraft and Ford Aerospace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E504CF-B190-122B-A703-0FEC005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508BD-15FE-20F0-AA47-9D2A28081F44}"/>
              </a:ext>
            </a:extLst>
          </p:cNvPr>
          <p:cNvSpPr txBox="1"/>
          <p:nvPr/>
        </p:nvSpPr>
        <p:spPr>
          <a:xfrm>
            <a:off x="1091278" y="115499"/>
            <a:ext cx="973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The Pre-GOES GEO METSAT period was 1965-1975</a:t>
            </a:r>
          </a:p>
        </p:txBody>
      </p:sp>
    </p:spTree>
    <p:extLst>
      <p:ext uri="{BB962C8B-B14F-4D97-AF65-F5344CB8AC3E}">
        <p14:creationId xmlns:p14="http://schemas.microsoft.com/office/powerpoint/2010/main" val="206929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97"/>
            <a:ext cx="10515600" cy="1253363"/>
          </a:xfrm>
        </p:spPr>
        <p:txBody>
          <a:bodyPr>
            <a:normAutofit fontScale="90000"/>
          </a:bodyPr>
          <a:lstStyle/>
          <a:p>
            <a:r>
              <a:rPr lang="en-US" dirty="0"/>
              <a:t> Three Leading Pioneers in Satellite Meteorology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>
          <a:xfrm>
            <a:off x="3066744" y="927511"/>
            <a:ext cx="2010613" cy="26128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8"/>
          <a:stretch/>
        </p:blipFill>
        <p:spPr>
          <a:xfrm>
            <a:off x="6931989" y="912235"/>
            <a:ext cx="1767540" cy="262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02" y="3911265"/>
            <a:ext cx="2213425" cy="2340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04D2F-47E7-4A67-BBBD-0E06FC495AC1}"/>
              </a:ext>
            </a:extLst>
          </p:cNvPr>
          <p:cNvSpPr txBox="1"/>
          <p:nvPr/>
        </p:nvSpPr>
        <p:spPr>
          <a:xfrm>
            <a:off x="3270095" y="3458982"/>
            <a:ext cx="15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Verner Suomi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8E93E-DCD7-4B75-B9E6-1FCDCBF582EF}"/>
              </a:ext>
            </a:extLst>
          </p:cNvPr>
          <p:cNvSpPr txBox="1"/>
          <p:nvPr/>
        </p:nvSpPr>
        <p:spPr>
          <a:xfrm>
            <a:off x="7016732" y="3477355"/>
            <a:ext cx="159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Johnson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2A34E-4EE5-4A05-B89D-E0076AB91FA3}"/>
              </a:ext>
            </a:extLst>
          </p:cNvPr>
          <p:cNvSpPr txBox="1"/>
          <p:nvPr/>
        </p:nvSpPr>
        <p:spPr>
          <a:xfrm>
            <a:off x="5425031" y="6195658"/>
            <a:ext cx="124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 Fujita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F78759-FF0C-41C7-8F0D-78BEB6F4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AE13B-A592-44AD-B952-907692BB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79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A246E-7DE4-A1D3-D568-ECDE17D5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r="24374"/>
          <a:stretch>
            <a:fillRect/>
          </a:stretch>
        </p:blipFill>
        <p:spPr>
          <a:xfrm>
            <a:off x="74143" y="1281545"/>
            <a:ext cx="5090650" cy="5370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49C8A-651F-D1DA-2CCA-D4E57F5D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47" t="30779" r="14376" b="10904"/>
          <a:stretch>
            <a:fillRect/>
          </a:stretch>
        </p:blipFill>
        <p:spPr>
          <a:xfrm>
            <a:off x="5324391" y="1362182"/>
            <a:ext cx="6702851" cy="52899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A237AE-1215-6F5A-EB92-48D205E4E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6937"/>
              </p:ext>
            </p:extLst>
          </p:nvPr>
        </p:nvGraphicFramePr>
        <p:xfrm>
          <a:off x="2669683" y="55022"/>
          <a:ext cx="3479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921">
                  <a:extLst>
                    <a:ext uri="{9D8B030D-6E8A-4147-A177-3AD203B41FA5}">
                      <a16:colId xmlns:a16="http://schemas.microsoft.com/office/drawing/2014/main" val="1054684071"/>
                    </a:ext>
                  </a:extLst>
                </a:gridCol>
                <a:gridCol w="1392195">
                  <a:extLst>
                    <a:ext uri="{9D8B030D-6E8A-4147-A177-3AD203B41FA5}">
                      <a16:colId xmlns:a16="http://schemas.microsoft.com/office/drawing/2014/main" val="16171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8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Spin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RPM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6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2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MSSCC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9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Mirror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1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EB1E4-A1E3-D429-4F82-0BA310F9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77034-AE1B-DB9D-8CA1-34BAE6D1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25" t="16179" r="11356" b="5828"/>
          <a:stretch>
            <a:fillRect/>
          </a:stretch>
        </p:blipFill>
        <p:spPr>
          <a:xfrm>
            <a:off x="-25482" y="1347470"/>
            <a:ext cx="6649721" cy="477311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70D7C14-D2A3-9C19-2038-922B6DB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52" y="1196411"/>
            <a:ext cx="6156748" cy="50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0C44D98F-E08E-5E96-B951-0F3D93014835}"/>
              </a:ext>
            </a:extLst>
          </p:cNvPr>
          <p:cNvSpPr/>
          <p:nvPr/>
        </p:nvSpPr>
        <p:spPr>
          <a:xfrm rot="10800000">
            <a:off x="4860557" y="1892892"/>
            <a:ext cx="3804119" cy="4016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CBEB8-63F8-2A60-8670-23858E20FD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984" t="47204" r="24624" b="32473"/>
          <a:stretch>
            <a:fillRect/>
          </a:stretch>
        </p:blipFill>
        <p:spPr>
          <a:xfrm>
            <a:off x="3510116" y="23299"/>
            <a:ext cx="4288818" cy="1739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E9CBA-E139-F541-3461-5FA5C995A7BE}"/>
              </a:ext>
            </a:extLst>
          </p:cNvPr>
          <p:cNvSpPr txBox="1"/>
          <p:nvPr/>
        </p:nvSpPr>
        <p:spPr>
          <a:xfrm>
            <a:off x="4590763" y="1263364"/>
            <a:ext cx="20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BAMS, Feb.1968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3572" y="493986"/>
            <a:ext cx="437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Also V. Suomi and R. Parent, same BAMS issue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217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6F0EE-53EC-2444-5B48-6E2BC4C4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16D3-DF6B-491D-A5AE-1F496048B2E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529C6-AC7F-D0E5-DBBA-3803F3BD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40" y="136525"/>
            <a:ext cx="4813314" cy="5969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3EF5AD-9215-8380-A3DD-6765ECA85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27"/>
          <a:stretch/>
        </p:blipFill>
        <p:spPr>
          <a:xfrm>
            <a:off x="609600" y="268799"/>
            <a:ext cx="5830500" cy="544865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ADB9C9-00AB-4C96-0FDD-226B6156CFA5}"/>
              </a:ext>
            </a:extLst>
          </p:cNvPr>
          <p:cNvCxnSpPr/>
          <p:nvPr/>
        </p:nvCxnSpPr>
        <p:spPr>
          <a:xfrm flipV="1">
            <a:off x="2062415" y="136525"/>
            <a:ext cx="5717367" cy="2083476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BA929-AB72-A0C1-58D9-CADAAA4B5B35}"/>
              </a:ext>
            </a:extLst>
          </p:cNvPr>
          <p:cNvCxnSpPr>
            <a:cxnSpLocks/>
          </p:cNvCxnSpPr>
          <p:nvPr/>
        </p:nvCxnSpPr>
        <p:spPr>
          <a:xfrm>
            <a:off x="2062415" y="3649235"/>
            <a:ext cx="6070172" cy="2020721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D6147F-593F-64AE-6407-6357BF588384}"/>
              </a:ext>
            </a:extLst>
          </p:cNvPr>
          <p:cNvSpPr txBox="1"/>
          <p:nvPr/>
        </p:nvSpPr>
        <p:spPr>
          <a:xfrm>
            <a:off x="148850" y="5798145"/>
            <a:ext cx="41850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ATS-3 (1968)</a:t>
            </a:r>
          </a:p>
          <a:p>
            <a:r>
              <a:rPr lang="en-US" dirty="0"/>
              <a:t> Severe convective storms and tornadoes over Southern Great Plains.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0053C-EB83-B851-991F-3652A0A3F2C0}"/>
              </a:ext>
            </a:extLst>
          </p:cNvPr>
          <p:cNvSpPr txBox="1"/>
          <p:nvPr/>
        </p:nvSpPr>
        <p:spPr>
          <a:xfrm>
            <a:off x="6595330" y="6160184"/>
            <a:ext cx="49870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Zoom showing most intense, brightest storms for forecast and  warning</a:t>
            </a:r>
            <a:r>
              <a:rPr lang="en-US" dirty="0" smtClean="0"/>
              <a:t>. </a:t>
            </a:r>
            <a:r>
              <a:rPr lang="en-US" sz="1200" dirty="0" smtClean="0"/>
              <a:t>Vonderhaar (1969), </a:t>
            </a:r>
            <a:r>
              <a:rPr lang="en-US" sz="1200" dirty="0" err="1" smtClean="0"/>
              <a:t>J.Geo</a:t>
            </a:r>
            <a:r>
              <a:rPr lang="en-US" sz="1200" dirty="0" smtClean="0"/>
              <a:t>. Res.</a:t>
            </a:r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8CC31-1954-86B3-0160-11EBD48E07B9}"/>
              </a:ext>
            </a:extLst>
          </p:cNvPr>
          <p:cNvCxnSpPr>
            <a:cxnSpLocks/>
          </p:cNvCxnSpPr>
          <p:nvPr/>
        </p:nvCxnSpPr>
        <p:spPr>
          <a:xfrm flipH="1" flipV="1">
            <a:off x="9906580" y="4889173"/>
            <a:ext cx="2235822" cy="1781986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5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B6DA77-6BD0-416F-9166-E18358EFF368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2326"/>
            <a:ext cx="54864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98626" y="192089"/>
            <a:ext cx="881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u="sng">
                <a:solidFill>
                  <a:srgbClr val="000000"/>
                </a:solidFill>
              </a:rPr>
              <a:t>First Satellite Observations of “Cloud Surges or Tropical Intrusions” Reported in 1970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097714" y="1066800"/>
            <a:ext cx="4137636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From the first experimental geosynchronous satellite carrying the first spin scan cloud radiometer / camera (Suomi and Parent) with only one visible light channel.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911350" y="6172201"/>
            <a:ext cx="776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</a:rPr>
              <a:t>Anderson and </a:t>
            </a:r>
            <a:r>
              <a:rPr lang="en-US" altLang="en-US" sz="1400" i="1" dirty="0">
                <a:solidFill>
                  <a:srgbClr val="00B0F0"/>
                </a:solidFill>
              </a:rPr>
              <a:t>Oliver,</a:t>
            </a:r>
            <a:r>
              <a:rPr lang="en-US" altLang="en-US" sz="1400" i="1" dirty="0">
                <a:solidFill>
                  <a:srgbClr val="000000"/>
                </a:solidFill>
              </a:rPr>
              <a:t> 1970:  Some examples of the use of synchronous satellite images for studying changes in tropical cloudiness.  Proceedings AMS Tropical Meteorology Conference.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1B7472-542C-468E-9508-A0D66CE4A728}"/>
              </a:ext>
            </a:extLst>
          </p:cNvPr>
          <p:cNvCxnSpPr>
            <a:cxnSpLocks/>
          </p:cNvCxnSpPr>
          <p:nvPr/>
        </p:nvCxnSpPr>
        <p:spPr>
          <a:xfrm>
            <a:off x="3143250" y="5286375"/>
            <a:ext cx="1143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31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781800" cy="64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00" y="152401"/>
            <a:ext cx="2854036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 first infrared images from a GEO.</a:t>
            </a:r>
          </a:p>
          <a:p>
            <a:endParaRPr lang="en-US" sz="3200" dirty="0"/>
          </a:p>
          <a:p>
            <a:r>
              <a:rPr lang="en-US" sz="3200" dirty="0"/>
              <a:t>SMS-1 from NASA / NOAA in 1974.</a:t>
            </a:r>
          </a:p>
          <a:p>
            <a:endParaRPr lang="en-US" sz="3200" dirty="0"/>
          </a:p>
          <a:p>
            <a:r>
              <a:rPr lang="en-US" sz="3200" dirty="0"/>
              <a:t>SSP 45°W </a:t>
            </a:r>
          </a:p>
        </p:txBody>
      </p:sp>
    </p:spTree>
    <p:extLst>
      <p:ext uri="{BB962C8B-B14F-4D97-AF65-F5344CB8AC3E}">
        <p14:creationId xmlns:p14="http://schemas.microsoft.com/office/powerpoint/2010/main" val="90954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B7009-FF87-6DE2-A7A7-9FC1B5A2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E13B-A592-44AD-B952-907692BB47D2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5CB35-BFFF-B558-983D-520584AF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96" t="16254" r="22629"/>
          <a:stretch>
            <a:fillRect/>
          </a:stretch>
        </p:blipFill>
        <p:spPr>
          <a:xfrm>
            <a:off x="679269" y="191587"/>
            <a:ext cx="6487885" cy="65524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8FCD0-6429-9615-8FE8-2B7A0EDE3B77}"/>
              </a:ext>
            </a:extLst>
          </p:cNvPr>
          <p:cNvSpPr txBox="1"/>
          <p:nvPr/>
        </p:nvSpPr>
        <p:spPr>
          <a:xfrm>
            <a:off x="7696199" y="871065"/>
            <a:ext cx="3976255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GOES IR allowed </a:t>
            </a:r>
            <a:r>
              <a:rPr lang="en-US" sz="2400" dirty="0" smtClean="0">
                <a:solidFill>
                  <a:srgbClr val="7030A0"/>
                </a:solidFill>
              </a:rPr>
              <a:t>detection </a:t>
            </a:r>
            <a:r>
              <a:rPr lang="en-US" sz="2400" dirty="0">
                <a:solidFill>
                  <a:srgbClr val="7030A0"/>
                </a:solidFill>
              </a:rPr>
              <a:t>of Mesoscale Convective Clusters </a:t>
            </a:r>
            <a:r>
              <a:rPr lang="en-US" sz="2400" dirty="0"/>
              <a:t>(MCC’s) which became very important in forecasting heavy precipitation over the U.S. and other regions.</a:t>
            </a:r>
          </a:p>
          <a:p>
            <a:endParaRPr lang="en-US" sz="2400" dirty="0"/>
          </a:p>
          <a:p>
            <a:r>
              <a:rPr lang="en-US" i="1" dirty="0"/>
              <a:t>Maddox (MWR, 1981)   </a:t>
            </a:r>
          </a:p>
        </p:txBody>
      </p:sp>
    </p:spTree>
    <p:extLst>
      <p:ext uri="{BB962C8B-B14F-4D97-AF65-F5344CB8AC3E}">
        <p14:creationId xmlns:p14="http://schemas.microsoft.com/office/powerpoint/2010/main" val="405749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623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Default Design</vt:lpstr>
      <vt:lpstr>2_Default Design</vt:lpstr>
      <vt:lpstr>The ATS and SMS Satellite Proof of Concept Years Before the GOES Program Approval </vt:lpstr>
      <vt:lpstr>PowerPoint Presentation</vt:lpstr>
      <vt:lpstr> Three Leading Pioneers in Satellite Meteorology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Gridded average cloud drift winds from ATS-1 over broad area of the Pacific    V. Suomi (1968) Conf. On Global Circ. of Atmos., London  [ Note height assignment problem when 2 vectors were measured…… the first IR data arrived from  SMS-1 in 1974.] 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TVH</dc:creator>
  <cp:lastModifiedBy>TVH</cp:lastModifiedBy>
  <cp:revision>67</cp:revision>
  <cp:lastPrinted>2022-12-20T16:17:02Z</cp:lastPrinted>
  <dcterms:created xsi:type="dcterms:W3CDTF">2022-06-30T23:00:32Z</dcterms:created>
  <dcterms:modified xsi:type="dcterms:W3CDTF">2026-01-19T18:11:38Z</dcterms:modified>
</cp:coreProperties>
</file>