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4100" r:id="rId2"/>
    <p:sldMasterId id="2147484117" r:id="rId3"/>
    <p:sldMasterId id="2147484212" r:id="rId4"/>
    <p:sldMasterId id="2147484228" r:id="rId5"/>
  </p:sldMasterIdLst>
  <p:notesMasterIdLst>
    <p:notesMasterId r:id="rId35"/>
  </p:notesMasterIdLst>
  <p:handoutMasterIdLst>
    <p:handoutMasterId r:id="rId36"/>
  </p:handoutMasterIdLst>
  <p:sldIdLst>
    <p:sldId id="256" r:id="rId6"/>
    <p:sldId id="11570" r:id="rId7"/>
    <p:sldId id="11577" r:id="rId8"/>
    <p:sldId id="11569" r:id="rId9"/>
    <p:sldId id="11494" r:id="rId10"/>
    <p:sldId id="296" r:id="rId11"/>
    <p:sldId id="11585" r:id="rId12"/>
    <p:sldId id="266" r:id="rId13"/>
    <p:sldId id="11581" r:id="rId14"/>
    <p:sldId id="11579" r:id="rId15"/>
    <p:sldId id="11576" r:id="rId16"/>
    <p:sldId id="11580" r:id="rId17"/>
    <p:sldId id="11584" r:id="rId18"/>
    <p:sldId id="11498" r:id="rId19"/>
    <p:sldId id="11571" r:id="rId20"/>
    <p:sldId id="258" r:id="rId21"/>
    <p:sldId id="11572" r:id="rId22"/>
    <p:sldId id="11573" r:id="rId23"/>
    <p:sldId id="366" r:id="rId24"/>
    <p:sldId id="11586" r:id="rId25"/>
    <p:sldId id="11557" r:id="rId26"/>
    <p:sldId id="11564" r:id="rId27"/>
    <p:sldId id="11561" r:id="rId28"/>
    <p:sldId id="378" r:id="rId29"/>
    <p:sldId id="11562" r:id="rId30"/>
    <p:sldId id="11583" r:id="rId31"/>
    <p:sldId id="11473" r:id="rId32"/>
    <p:sldId id="11574" r:id="rId33"/>
    <p:sldId id="11582" r:id="rId34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968"/>
    <a:srgbClr val="0066FF"/>
    <a:srgbClr val="F58223"/>
    <a:srgbClr val="990033"/>
    <a:srgbClr val="006600"/>
    <a:srgbClr val="339966"/>
    <a:srgbClr val="5656D8"/>
    <a:srgbClr val="D9FC28"/>
    <a:srgbClr val="FFFD69"/>
    <a:srgbClr val="F5F8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89" autoAdjust="0"/>
    <p:restoredTop sz="92417" autoAdjust="0"/>
  </p:normalViewPr>
  <p:slideViewPr>
    <p:cSldViewPr snapToGrid="0">
      <p:cViewPr varScale="1">
        <p:scale>
          <a:sx n="93" d="100"/>
          <a:sy n="93" d="100"/>
        </p:scale>
        <p:origin x="213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98"/>
    </p:cViewPr>
  </p:sorterViewPr>
  <p:notesViewPr>
    <p:cSldViewPr snapToGrid="0">
      <p:cViewPr varScale="1">
        <p:scale>
          <a:sx n="93" d="100"/>
          <a:sy n="93" d="100"/>
        </p:scale>
        <p:origin x="-2802" y="-102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06" tIns="46602" rIns="93206" bIns="46602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605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06" tIns="46602" rIns="93206" bIns="46602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8563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06" tIns="46602" rIns="93206" bIns="46602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06" tIns="46602" rIns="93206" bIns="46602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935EDD5-E462-4583-A644-C53F45DA32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9829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06" tIns="46602" rIns="93206" bIns="46602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605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06" tIns="46602" rIns="93206" bIns="46602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8500" y="4410075"/>
            <a:ext cx="5588000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06" tIns="46602" rIns="93206" bIns="466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06" tIns="46602" rIns="93206" bIns="46602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06" tIns="46602" rIns="93206" bIns="46602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8D2F2C0-A97D-4A6F-AF8A-5516D7314A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00304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E13DB365-3250-4995-AD02-B279C587207A}" type="slidenum">
              <a:rPr lang="en-US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D2F2C0-A97D-4A6F-AF8A-5516D7314AE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3233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D2F2C0-A97D-4A6F-AF8A-5516D7314AE1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722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>
          <a:extLst>
            <a:ext uri="{FF2B5EF4-FFF2-40B4-BE49-F238E27FC236}">
              <a16:creationId xmlns:a16="http://schemas.microsoft.com/office/drawing/2014/main" id="{6F444F5A-0B03-CD2D-8B2A-C5FAA2AB4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2f559062cb2_2_63:notes">
            <a:extLst>
              <a:ext uri="{FF2B5EF4-FFF2-40B4-BE49-F238E27FC236}">
                <a16:creationId xmlns:a16="http://schemas.microsoft.com/office/drawing/2014/main" id="{6374987C-4AAD-B040-0730-0575192F86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4" name="Google Shape;754;g2f559062cb2_2_63:notes">
            <a:extLst>
              <a:ext uri="{FF2B5EF4-FFF2-40B4-BE49-F238E27FC236}">
                <a16:creationId xmlns:a16="http://schemas.microsoft.com/office/drawing/2014/main" id="{355782EC-86FB-9A19-2CDD-526996B42D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7882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83228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0042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2875"/>
            <a:ext cx="2057400" cy="61356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2875"/>
            <a:ext cx="6019800" cy="61356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3388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0" y="142875"/>
            <a:ext cx="7686675" cy="977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8229600" cy="2338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339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2272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0" y="142875"/>
            <a:ext cx="7686675" cy="977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447800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6369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0" y="142875"/>
            <a:ext cx="7686675" cy="977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447800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4038600" cy="2338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339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0120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0" y="142875"/>
            <a:ext cx="7686675" cy="977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447800"/>
            <a:ext cx="8229600" cy="483076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44608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99224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5538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73454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4"/>
            <a:ext cx="4038600" cy="48307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4"/>
            <a:ext cx="4038600" cy="48307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4244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2973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77488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42088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9421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37879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39305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90110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2875"/>
            <a:ext cx="2057400" cy="61356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2875"/>
            <a:ext cx="6019800" cy="61356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96528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2" y="142875"/>
            <a:ext cx="7686675" cy="977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8229600" cy="2338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92"/>
            <a:ext cx="8229600" cy="2339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83454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2" y="142875"/>
            <a:ext cx="7686675" cy="977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447804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4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22031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2" y="142875"/>
            <a:ext cx="7686675" cy="977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447804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4038600" cy="2338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2"/>
            <a:ext cx="4038600" cy="2339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7230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40490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2" y="142875"/>
            <a:ext cx="7686675" cy="977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447804"/>
            <a:ext cx="8229600" cy="483076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096794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2458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468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3290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6252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2672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1540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038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7776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50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88097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6924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311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0DA05-4C44-45A7-8C57-53A70006A9DB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5" name="Picture 2" descr="C:\Forsythe\Misc\CIRA_Logos\1.CIRA_2015.RGB-transp.EMAIL.150dpi.bold-text.2x1 (1)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0"/>
            <a:ext cx="1295400" cy="53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4865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BE0A3-C950-48D4-BEC9-D8B28A3882B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95131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0C432A-BC87-4E32-8372-05E96FFBD8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64113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B45B4F-5CE1-4AD5-B756-680A6ACDE2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26519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8D063D-4F8A-4343-96F9-2A7DEE6975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35505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506B1-9382-41D2-B54A-44F19B8071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46211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51CE79-28CD-4C7B-BF28-834B2D91B3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19020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919D3-DC3C-406A-9AC1-71FFCDFBA6B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6201" y="6002436"/>
            <a:ext cx="2057400" cy="7137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82" descr="CIRA-logo-color-ltbg-name-6in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3400" y="6068099"/>
            <a:ext cx="1473096" cy="64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3066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90944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987FD2-87F0-4FA2-A62B-F12050D002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04074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683988-586A-4F0A-AC20-B7A0460C61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86450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96519-6CF8-4EAC-AB20-C6A6B2793D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82879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6D4894-409E-4B64-9505-D81082B31C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1070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fld id="{DEA1B1AE-60B6-4EC0-A9F5-177D1BC88B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24463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2400" y="6400800"/>
            <a:ext cx="2667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919D3-DC3C-406A-9AC1-71FFCDFBA6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9884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696766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13F24-9B44-6532-50F8-63A2EC5C2F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CBF5D-5509-E3B6-F176-41F914BBCD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F62EF-6B70-E94F-A49E-1A3A1A568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573FE-31DF-45C9-9635-4CDE92A3E385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0FABF-4B3E-C860-5FBB-B7AE57F2E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1ACA6-96B0-F4A4-567E-8C7673281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D5A6F-BA74-45B3-B4BF-A41FED3AE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441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FE57-6A1B-488F-3FC1-E26ECDBDF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18D9F-E704-6AC2-47F4-1FC1B8CA69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24C949-8FC1-AE5D-6DEF-174B5DCAF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573FE-31DF-45C9-9635-4CDE92A3E385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9C3BC-AF0B-954E-40F5-4396A5B93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89E55-DBA4-CB70-F143-BBE76C87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D5A6F-BA74-45B3-B4BF-A41FED3AE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6338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9B7CB-B8AE-3A8B-2A21-C1D92FD03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F52FDD-769E-9570-2A36-5EE8DC9F6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F7BDE-5931-4D59-F810-E7A21EF2D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573FE-31DF-45C9-9635-4CDE92A3E385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E72AA-95B5-1346-D5EF-F39C2413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F46E6-2E28-7498-E671-4E54E7848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D5A6F-BA74-45B3-B4BF-A41FED3AE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4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75281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9B8C9-EF67-3094-03CE-4EF0CE8B1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87B57-5AFF-CCDA-0EFA-B9A01FD0ED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2EE7A3-CE53-D780-D512-8F5432EC0E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05552E-333A-8411-D9FE-FF8ABBBA6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573FE-31DF-45C9-9635-4CDE92A3E385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0776FA-6DBA-1B20-05A8-2CC56F517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E6C49A-0603-FCF1-B81D-47991F5F8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D5A6F-BA74-45B3-B4BF-A41FED3AE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640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9E6BA-5F09-AB7E-41E6-46AEF5618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535CA-6FC8-FE25-3DC3-E60C6EA18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19A278-816E-5686-57BC-39EF27CB6C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2C6555-B5AD-2AE6-5976-AC9874CB02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573D81-CEA3-BFBB-2C5B-2A61F15F8E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AAB07A-B38E-39C5-72B9-ED5217A74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573FE-31DF-45C9-9635-4CDE92A3E385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87E36D-B5E0-CE0D-5711-B0AC97237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06ED2B-7E40-6617-EF63-CF6D591E9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D5A6F-BA74-45B3-B4BF-A41FED3AE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8378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D8099-4193-8ED2-DA9F-4902E8845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A5905A-FB00-A207-5F69-9B06DE93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573FE-31DF-45C9-9635-4CDE92A3E385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EA7B23-C99A-E78F-1EB7-2C95332EE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D9943B-93AC-B4CD-0A93-058ACB34D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D5A6F-BA74-45B3-B4BF-A41FED3AE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5236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AD923B-A217-6D5E-F5FB-680CF5516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573FE-31DF-45C9-9635-4CDE92A3E385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35337A-6758-6F6F-B447-98AE38206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7DEBBA-A351-271E-4854-E144437CE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D5A6F-BA74-45B3-B4BF-A41FED3AE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231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0335C-1328-7441-F1CC-E7CD45FC5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3FBF1-E713-3178-987B-43D563FF5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F7C33A-A84C-6DE6-FAC3-EF22309BAE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A9E7C8-5925-207F-1189-BCE98EEBD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573FE-31DF-45C9-9635-4CDE92A3E385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9D7C55-A467-8BDF-B051-0850FC163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7433B8-E17A-E43D-B400-C82797F9C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D5A6F-BA74-45B3-B4BF-A41FED3AE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5362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497B8-2E4C-BB4F-BC95-59F8C69AB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3D9481-0300-5333-CB04-276BE7AC2B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9AC3C4-B2FE-B451-8ECE-4AF40F26DB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C1776A-6898-5987-70B1-07D17AFEA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573FE-31DF-45C9-9635-4CDE92A3E385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4AEB75-3D51-B2F8-7239-E9C1A2853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0F1B93-661E-CC58-F921-D4F9E2C5C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D5A6F-BA74-45B3-B4BF-A41FED3AE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2259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9491C-2D32-9AB0-91C1-4EAE7BACE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C6A81D-6FB6-90E3-9796-1E0FF9A15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6CBC5-4C55-62F9-2FFE-B37581C3A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573FE-31DF-45C9-9635-4CDE92A3E385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19BBC-66CB-FE17-59C0-A591AC503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4EA28-E3D0-5902-E589-071410637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D5A6F-BA74-45B3-B4BF-A41FED3AE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368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043B8E-1855-EEBA-9620-05C585A66C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8BD446-30B8-895A-D3BC-ECBB97472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553A6-E59F-623A-3AC0-FA3FED2BB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573FE-31DF-45C9-9635-4CDE92A3E385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55681-B012-0378-BCA5-7F7ADFDC8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BCC16-AC13-64A5-ACB9-89D1E2E85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D5A6F-BA74-45B3-B4BF-A41FED3AE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96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214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7284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6451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99CCFF"/>
            </a:gs>
            <a:gs pos="50000">
              <a:srgbClr val="E7FFFF"/>
            </a:gs>
            <a:gs pos="100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03400" y="0"/>
            <a:ext cx="73406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1138" y="1079500"/>
            <a:ext cx="8793162" cy="519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9"/>
          <p:cNvSpPr>
            <a:spLocks noChangeArrowheads="1"/>
          </p:cNvSpPr>
          <p:nvPr userDrawn="1"/>
        </p:nvSpPr>
        <p:spPr bwMode="auto">
          <a:xfrm>
            <a:off x="0" y="0"/>
            <a:ext cx="914400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>
              <a:ea typeface="+mn-ea"/>
            </a:endParaRPr>
          </a:p>
        </p:txBody>
      </p:sp>
      <p:sp>
        <p:nvSpPr>
          <p:cNvPr id="323598" name="Rectangle 14"/>
          <p:cNvSpPr>
            <a:spLocks noChangeArrowheads="1"/>
          </p:cNvSpPr>
          <p:nvPr userDrawn="1"/>
        </p:nvSpPr>
        <p:spPr bwMode="auto">
          <a:xfrm>
            <a:off x="-193675" y="6553200"/>
            <a:ext cx="809625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fld id="{B2EA6D9B-C60E-4526-B6DB-892EE65C3427}" type="slidenum">
              <a:rPr lang="en-US" altLang="en-US" sz="1000" smtClean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pPr algn="r" eaLnBrk="1" hangingPunct="1">
                <a:defRPr/>
              </a:pPr>
              <a:t>‹#›</a:t>
            </a:fld>
            <a:endParaRPr lang="en-US" altLang="en-US" sz="1000"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</p:txBody>
      </p:sp>
      <p:sp>
        <p:nvSpPr>
          <p:cNvPr id="1030" name="Line 15"/>
          <p:cNvSpPr>
            <a:spLocks noChangeShapeType="1"/>
          </p:cNvSpPr>
          <p:nvPr userDrawn="1"/>
        </p:nvSpPr>
        <p:spPr bwMode="auto">
          <a:xfrm>
            <a:off x="1255713" y="6683375"/>
            <a:ext cx="7888287" cy="0"/>
          </a:xfrm>
          <a:prstGeom prst="line">
            <a:avLst/>
          </a:prstGeom>
          <a:noFill/>
          <a:ln w="19050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1" name="Picture 13" descr="NOAA logo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6361113"/>
            <a:ext cx="439737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033" name="Picture 9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7325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  <p:sldLayoutId id="2147484083" r:id="rId12"/>
    <p:sldLayoutId id="2147484084" r:id="rId13"/>
    <p:sldLayoutId id="2147484085" r:id="rId14"/>
    <p:sldLayoutId id="2147484086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Lucida Sans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Lucida Sans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Lucida Sans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Lucida Sans" pitchFamily="34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Lucida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rgbClr val="990033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99CCFF"/>
            </a:gs>
            <a:gs pos="50000">
              <a:srgbClr val="E7FFFF"/>
            </a:gs>
            <a:gs pos="100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03400" y="0"/>
            <a:ext cx="73406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1138" y="1079501"/>
            <a:ext cx="8793162" cy="519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9"/>
          <p:cNvSpPr>
            <a:spLocks noChangeArrowheads="1"/>
          </p:cNvSpPr>
          <p:nvPr userDrawn="1"/>
        </p:nvSpPr>
        <p:spPr bwMode="auto">
          <a:xfrm>
            <a:off x="0" y="340240"/>
            <a:ext cx="9144000" cy="24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sz="1013">
              <a:ea typeface="+mn-ea"/>
            </a:endParaRPr>
          </a:p>
        </p:txBody>
      </p:sp>
      <p:sp>
        <p:nvSpPr>
          <p:cNvPr id="323598" name="Rectangle 14"/>
          <p:cNvSpPr>
            <a:spLocks noChangeArrowheads="1"/>
          </p:cNvSpPr>
          <p:nvPr userDrawn="1"/>
        </p:nvSpPr>
        <p:spPr bwMode="auto">
          <a:xfrm>
            <a:off x="-193675" y="6553200"/>
            <a:ext cx="809625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fld id="{B2EA6D9B-C60E-4526-B6DB-892EE65C3427}" type="slidenum">
              <a:rPr lang="en-US" altLang="en-US" sz="563" smtClean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pPr algn="r" eaLnBrk="1" hangingPunct="1">
                <a:defRPr/>
              </a:pPr>
              <a:t>‹#›</a:t>
            </a:fld>
            <a:endParaRPr lang="en-US" altLang="en-US" sz="563"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</p:txBody>
      </p:sp>
      <p:sp>
        <p:nvSpPr>
          <p:cNvPr id="1030" name="Line 15"/>
          <p:cNvSpPr>
            <a:spLocks noChangeShapeType="1"/>
          </p:cNvSpPr>
          <p:nvPr userDrawn="1"/>
        </p:nvSpPr>
        <p:spPr bwMode="auto">
          <a:xfrm>
            <a:off x="1255715" y="6683375"/>
            <a:ext cx="7888287" cy="0"/>
          </a:xfrm>
          <a:prstGeom prst="line">
            <a:avLst/>
          </a:prstGeom>
          <a:noFill/>
          <a:ln w="19050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1031" name="Picture 13" descr="NOAA logo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90" y="6361117"/>
            <a:ext cx="439737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033" name="Picture 9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7325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82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  <p:sldLayoutId id="2147484112" r:id="rId12"/>
    <p:sldLayoutId id="2147484113" r:id="rId13"/>
    <p:sldLayoutId id="2147484114" r:id="rId14"/>
    <p:sldLayoutId id="2147484115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25" b="1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25" b="1">
          <a:solidFill>
            <a:schemeClr val="accent2"/>
          </a:solidFill>
          <a:latin typeface="Lucida Sans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25" b="1">
          <a:solidFill>
            <a:schemeClr val="accent2"/>
          </a:solidFill>
          <a:latin typeface="Lucida Sans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25" b="1">
          <a:solidFill>
            <a:schemeClr val="accent2"/>
          </a:solidFill>
          <a:latin typeface="Lucida Sans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25" b="1">
          <a:solidFill>
            <a:schemeClr val="accent2"/>
          </a:solidFill>
          <a:latin typeface="Lucida Sans" pitchFamily="34" charset="0"/>
          <a:ea typeface="ＭＳ Ｐゴシック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025" b="1">
          <a:solidFill>
            <a:schemeClr val="accent2"/>
          </a:solidFill>
          <a:latin typeface="Lucida Sans" pitchFamily="34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025" b="1">
          <a:solidFill>
            <a:schemeClr val="accent2"/>
          </a:solidFill>
          <a:latin typeface="Lucida Sans" pitchFamily="34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025" b="1">
          <a:solidFill>
            <a:schemeClr val="accent2"/>
          </a:solidFill>
          <a:latin typeface="Lucida Sans" pitchFamily="34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025" b="1">
          <a:solidFill>
            <a:schemeClr val="accent2"/>
          </a:solidFill>
          <a:latin typeface="Lucida Sans" pitchFamily="34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800">
          <a:solidFill>
            <a:srgbClr val="990033"/>
          </a:solidFill>
          <a:latin typeface="+mn-lt"/>
          <a:ea typeface="ＭＳ Ｐゴシック" charset="0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Char char="–"/>
        <a:defRPr sz="1575">
          <a:solidFill>
            <a:schemeClr val="accent2"/>
          </a:solidFill>
          <a:latin typeface="+mn-lt"/>
          <a:ea typeface="ＭＳ Ｐゴシック" charset="0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1350">
          <a:solidFill>
            <a:schemeClr val="tx1"/>
          </a:solidFill>
          <a:latin typeface="+mn-lt"/>
          <a:ea typeface="ＭＳ Ｐゴシック" charset="0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Char char="–"/>
        <a:defRPr sz="1125">
          <a:solidFill>
            <a:schemeClr val="tx1"/>
          </a:solidFill>
          <a:latin typeface="+mn-lt"/>
          <a:ea typeface="ＭＳ Ｐゴシック" charset="0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  <a:ea typeface="ＭＳ Ｐゴシック" charset="0"/>
        </a:defRPr>
      </a:lvl5pPr>
      <a:lvl6pPr marL="141446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6pPr>
      <a:lvl7pPr marL="167163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7pPr>
      <a:lvl8pPr marL="192881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8pPr>
      <a:lvl9pPr marL="218598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fld id="{56A09FDE-8A1E-408A-A46E-660E839B9FC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black"/>
              </a:solidFill>
              <a:latin typeface="Calibri"/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itchFamily="34" charset="-128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dirty="0">
              <a:solidFill>
                <a:prstClr val="black">
                  <a:tint val="75000"/>
                </a:prstClr>
              </a:solidFill>
              <a:latin typeface="Calibri"/>
              <a:ea typeface="ＭＳ Ｐゴシック" pitchFamily="34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124575"/>
            <a:ext cx="1704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053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fld id="{98BBE0A3-C950-48D4-BEC9-D8B28A3882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9264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  <p:sldLayoutId id="2147484224" r:id="rId12"/>
    <p:sldLayoutId id="2147484225" r:id="rId13"/>
    <p:sldLayoutId id="2147484226" r:id="rId14"/>
    <p:sldLayoutId id="2147484227" r:id="rId15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C3ACC1-60ED-7D79-045D-0AC71E7C0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FF2A27-7146-3A81-CBCD-DF3BDCE2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337F6-934E-F669-2F42-F32006406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C573FE-31DF-45C9-9635-4CDE92A3E385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69D66-CAB4-8D5E-DA11-8E331D9EE6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3488F-12CC-0C8A-83E8-1E65185A4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4D5A6F-BA74-45B3-B4BF-A41FED3AE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388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37.xml"/><Relationship Id="rId4" Type="http://schemas.openxmlformats.org/officeDocument/2006/relationships/hyperlink" Target="https://cat.cira.colostate.edu/btpw_2020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noaa-jpss.s3.amazonaws.com/index.html" TargetMode="External"/><Relationship Id="rId2" Type="http://schemas.openxmlformats.org/officeDocument/2006/relationships/hyperlink" Target="https://www.cira.colostate.edu/science-stories/understanding-flood-danger-both-imminent-and-in-the-future-cira-researchers-at-the-forefront/" TargetMode="External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cat.cira.colostate.edu/ALPX/ALPW_Percentile/index.html" TargetMode="External"/><Relationship Id="rId2" Type="http://schemas.openxmlformats.org/officeDocument/2006/relationships/hyperlink" Target="https://cat.cira.colostate.edu/SPoRT/Layered/Advected/ALPW_Hourly.htm" TargetMode="External"/><Relationship Id="rId1" Type="http://schemas.openxmlformats.org/officeDocument/2006/relationships/slideLayout" Target="../slideLayouts/slideLayout55.xml"/><Relationship Id="rId6" Type="http://schemas.openxmlformats.org/officeDocument/2006/relationships/hyperlink" Target="https://rammb-slider.cira.colostate.edu/?sat=goes-18" TargetMode="External"/><Relationship Id="rId5" Type="http://schemas.openxmlformats.org/officeDocument/2006/relationships/hyperlink" Target="http://cat.cira.colostate.edu/ALPX/ADVLUT/ALPX_ADVLUT_212.png" TargetMode="External"/><Relationship Id="rId4" Type="http://schemas.openxmlformats.org/officeDocument/2006/relationships/hyperlink" Target="http://cat.cira.colostate.edu/ALPX/LVT/lvt.htm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gif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4.png"/><Relationship Id="rId4" Type="http://schemas.openxmlformats.org/officeDocument/2006/relationships/image" Target="../media/image43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Forsythe\CIRA-logo-color-ltb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09" y="62000"/>
            <a:ext cx="2059140" cy="78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64DFB8-1AC9-40D7-B726-70EE15E9D311}"/>
              </a:ext>
            </a:extLst>
          </p:cNvPr>
          <p:cNvSpPr txBox="1"/>
          <p:nvPr/>
        </p:nvSpPr>
        <p:spPr>
          <a:xfrm>
            <a:off x="766049" y="6089228"/>
            <a:ext cx="775472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1" dirty="0">
                <a:solidFill>
                  <a:prstClr val="black"/>
                </a:solidFill>
                <a:latin typeface="Calibri"/>
                <a:ea typeface="+mn-ea"/>
              </a:rPr>
              <a:t>AMS Annual  Meeting, Houston TX Jan 26, 2026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1" dirty="0">
                <a:solidFill>
                  <a:prstClr val="black"/>
                </a:solidFill>
                <a:latin typeface="Calibri"/>
                <a:ea typeface="+mn-ea"/>
              </a:rPr>
              <a:t>Session 4A: Special Topics on Operational Environmental Satellite Systems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B02CF1-90F4-28A4-FC2B-7DB790D09467}"/>
              </a:ext>
            </a:extLst>
          </p:cNvPr>
          <p:cNvSpPr txBox="1"/>
          <p:nvPr/>
        </p:nvSpPr>
        <p:spPr>
          <a:xfrm>
            <a:off x="184213" y="959817"/>
            <a:ext cx="859385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/>
              <a:t>Operational Multisensor Water Vapor Products for Forecasters</a:t>
            </a:r>
            <a:r>
              <a:rPr lang="en-US" sz="32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 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2400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John Forsythe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(John.Forsythe@Colostate.edu)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Cooperative Institute for Research in the Atmosphere (CIRA)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Colorado State University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Daniel </a:t>
            </a:r>
            <a:r>
              <a:rPr lang="en-US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Bikos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Jack Dostalek, Sheldon </a:t>
            </a:r>
            <a:r>
              <a:rPr lang="en-US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Kusselson</a:t>
            </a: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Natalie Tourville, Stan Kidder, Jorel Torres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NOAA COLLABORATORS:</a:t>
            </a: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NOAA Weather Prediction Center,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Daniel Leins (NWS Raleigh, NC), Chris </a:t>
            </a:r>
            <a:r>
              <a:rPr lang="en-US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Gitro</a:t>
            </a: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(NWS Albany, NY), Michael Jurewicz (NWS State College, PA), NOAA MiRS Team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2FBB8-FB95-9EB1-8496-FE77849EC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D70B27D-4AAE-6ADA-EB0C-316ECD365AD5}"/>
              </a:ext>
            </a:extLst>
          </p:cNvPr>
          <p:cNvGrpSpPr/>
          <p:nvPr/>
        </p:nvGrpSpPr>
        <p:grpSpPr>
          <a:xfrm>
            <a:off x="175535" y="806862"/>
            <a:ext cx="8792929" cy="4904390"/>
            <a:chOff x="254832" y="1151636"/>
            <a:chExt cx="8792929" cy="490439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CBE1F51-8886-CB1E-C786-DE93B8832156}"/>
                </a:ext>
              </a:extLst>
            </p:cNvPr>
            <p:cNvGrpSpPr/>
            <p:nvPr/>
          </p:nvGrpSpPr>
          <p:grpSpPr>
            <a:xfrm>
              <a:off x="254832" y="1596452"/>
              <a:ext cx="8792929" cy="4459574"/>
              <a:chOff x="232347" y="1521501"/>
              <a:chExt cx="8792929" cy="4459574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135F5AB1-D117-E6C7-5863-92A0C35F46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40" t="26321" r="14836" b="11894"/>
              <a:stretch>
                <a:fillRect/>
              </a:stretch>
            </p:blipFill>
            <p:spPr>
              <a:xfrm>
                <a:off x="232347" y="1521501"/>
                <a:ext cx="8792929" cy="4459574"/>
              </a:xfrm>
              <a:prstGeom prst="rect">
                <a:avLst/>
              </a:prstGeom>
            </p:spPr>
          </p:pic>
          <p:sp>
            <p:nvSpPr>
              <p:cNvPr id="6" name="Google Shape;757;p113">
                <a:extLst>
                  <a:ext uri="{FF2B5EF4-FFF2-40B4-BE49-F238E27FC236}">
                    <a16:creationId xmlns:a16="http://schemas.microsoft.com/office/drawing/2014/main" id="{1229CEAB-77D2-CCBF-DD97-BA5C24C3080E}"/>
                  </a:ext>
                </a:extLst>
              </p:cNvPr>
              <p:cNvSpPr txBox="1"/>
              <p:nvPr/>
            </p:nvSpPr>
            <p:spPr>
              <a:xfrm>
                <a:off x="3387071" y="1526647"/>
                <a:ext cx="1149409" cy="400110"/>
              </a:xfrm>
              <a:prstGeom prst="rect">
                <a:avLst/>
              </a:pr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</a:pPr>
                <a:r>
                  <a:rPr lang="en" sz="2000" b="1" dirty="0">
                    <a:solidFill>
                      <a:srgbClr val="21399F"/>
                    </a:solidFill>
                    <a:latin typeface="Arial"/>
                    <a:ea typeface="Arial"/>
                    <a:cs typeface="Arial"/>
                    <a:sym typeface="Arial"/>
                  </a:rPr>
                  <a:t>Sfc-850</a:t>
                </a:r>
                <a:endParaRPr sz="1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" name="Google Shape;758;p113">
                <a:extLst>
                  <a:ext uri="{FF2B5EF4-FFF2-40B4-BE49-F238E27FC236}">
                    <a16:creationId xmlns:a16="http://schemas.microsoft.com/office/drawing/2014/main" id="{1BAC519B-6E0E-97C8-97AD-2BE41AA1CCFC}"/>
                  </a:ext>
                </a:extLst>
              </p:cNvPr>
              <p:cNvSpPr txBox="1"/>
              <p:nvPr/>
            </p:nvSpPr>
            <p:spPr>
              <a:xfrm>
                <a:off x="7875866" y="1526647"/>
                <a:ext cx="1149409" cy="400110"/>
              </a:xfrm>
              <a:prstGeom prst="rect">
                <a:avLst/>
              </a:pr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</a:pPr>
                <a:r>
                  <a:rPr lang="en" sz="2000" b="1" dirty="0">
                    <a:solidFill>
                      <a:srgbClr val="21399F"/>
                    </a:solidFill>
                    <a:latin typeface="Arial"/>
                    <a:ea typeface="Arial"/>
                    <a:cs typeface="Arial"/>
                    <a:sym typeface="Arial"/>
                  </a:rPr>
                  <a:t>850-700</a:t>
                </a:r>
                <a:endParaRPr sz="1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759;p113">
                <a:extLst>
                  <a:ext uri="{FF2B5EF4-FFF2-40B4-BE49-F238E27FC236}">
                    <a16:creationId xmlns:a16="http://schemas.microsoft.com/office/drawing/2014/main" id="{046CFAE7-4CE0-A6A0-1C25-9EFABD0650FE}"/>
                  </a:ext>
                </a:extLst>
              </p:cNvPr>
              <p:cNvSpPr txBox="1"/>
              <p:nvPr/>
            </p:nvSpPr>
            <p:spPr>
              <a:xfrm>
                <a:off x="7875866" y="3606010"/>
                <a:ext cx="1149409" cy="400110"/>
              </a:xfrm>
              <a:prstGeom prst="rect">
                <a:avLst/>
              </a:pr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</a:pPr>
                <a:r>
                  <a:rPr lang="en" sz="2000" b="1" dirty="0">
                    <a:solidFill>
                      <a:srgbClr val="21399F"/>
                    </a:solidFill>
                    <a:latin typeface="Arial"/>
                    <a:ea typeface="Arial"/>
                    <a:cs typeface="Arial"/>
                    <a:sym typeface="Arial"/>
                  </a:rPr>
                  <a:t>500-300</a:t>
                </a:r>
                <a:endParaRPr sz="1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760;p113">
                <a:extLst>
                  <a:ext uri="{FF2B5EF4-FFF2-40B4-BE49-F238E27FC236}">
                    <a16:creationId xmlns:a16="http://schemas.microsoft.com/office/drawing/2014/main" id="{39CE597B-53C8-E35A-548C-EBF8163A99FD}"/>
                  </a:ext>
                </a:extLst>
              </p:cNvPr>
              <p:cNvSpPr txBox="1"/>
              <p:nvPr/>
            </p:nvSpPr>
            <p:spPr>
              <a:xfrm>
                <a:off x="3304880" y="3626386"/>
                <a:ext cx="1231600" cy="400110"/>
              </a:xfrm>
              <a:prstGeom prst="rect">
                <a:avLst/>
              </a:pr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</a:pPr>
                <a:r>
                  <a:rPr lang="en" sz="2000" b="1" dirty="0">
                    <a:solidFill>
                      <a:srgbClr val="21399F"/>
                    </a:solidFill>
                    <a:latin typeface="Arial"/>
                    <a:ea typeface="Arial"/>
                    <a:cs typeface="Arial"/>
                    <a:sym typeface="Arial"/>
                  </a:rPr>
                  <a:t>700-500</a:t>
                </a:r>
                <a:endParaRPr sz="1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0" name="Google Shape;761;p113">
                <a:extLst>
                  <a:ext uri="{FF2B5EF4-FFF2-40B4-BE49-F238E27FC236}">
                    <a16:creationId xmlns:a16="http://schemas.microsoft.com/office/drawing/2014/main" id="{0093ECDA-5E5B-0938-6D2E-155953E32E2D}"/>
                  </a:ext>
                </a:extLst>
              </p:cNvPr>
              <p:cNvGrpSpPr/>
              <p:nvPr/>
            </p:nvGrpSpPr>
            <p:grpSpPr>
              <a:xfrm>
                <a:off x="2776928" y="2964484"/>
                <a:ext cx="3818745" cy="626136"/>
                <a:chOff x="2353084" y="533400"/>
                <a:chExt cx="4385346" cy="1004175"/>
              </a:xfrm>
            </p:grpSpPr>
            <p:pic>
              <p:nvPicPr>
                <p:cNvPr id="11" name="Google Shape;762;p113" descr="http://cat.cira.colostate.edu/sport/layered/advected/LPW_alt_colorbar.png">
                  <a:extLst>
                    <a:ext uri="{FF2B5EF4-FFF2-40B4-BE49-F238E27FC236}">
                      <a16:creationId xmlns:a16="http://schemas.microsoft.com/office/drawing/2014/main" id="{6EFE3820-4E64-4D3B-4EE6-FC5822506784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2353084" y="533400"/>
                  <a:ext cx="4305300" cy="4857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2" name="Google Shape;763;p113">
                  <a:extLst>
                    <a:ext uri="{FF2B5EF4-FFF2-40B4-BE49-F238E27FC236}">
                      <a16:creationId xmlns:a16="http://schemas.microsoft.com/office/drawing/2014/main" id="{C58C53F3-13AA-29FA-04A7-02E73BB6121B}"/>
                    </a:ext>
                  </a:extLst>
                </p:cNvPr>
                <p:cNvSpPr txBox="1"/>
                <p:nvPr/>
              </p:nvSpPr>
              <p:spPr>
                <a:xfrm>
                  <a:off x="2499406" y="945319"/>
                  <a:ext cx="4239024" cy="5922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</a:pPr>
                  <a:r>
                    <a:rPr lang="en" b="1" dirty="0">
                      <a:solidFill>
                        <a:schemeClr val="bg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Layer Precipitable Water (mm)</a:t>
                  </a:r>
                  <a:endParaRPr dirty="0">
                    <a:solidFill>
                      <a:schemeClr val="bg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" name="Arrow: Right 13">
                <a:extLst>
                  <a:ext uri="{FF2B5EF4-FFF2-40B4-BE49-F238E27FC236}">
                    <a16:creationId xmlns:a16="http://schemas.microsoft.com/office/drawing/2014/main" id="{BF9C6191-9CB3-6418-6B42-828791EE2043}"/>
                  </a:ext>
                </a:extLst>
              </p:cNvPr>
              <p:cNvSpPr/>
              <p:nvPr/>
            </p:nvSpPr>
            <p:spPr>
              <a:xfrm rot="1737233">
                <a:off x="5380721" y="4597608"/>
                <a:ext cx="1666700" cy="534181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row: Right 14">
                <a:extLst>
                  <a:ext uri="{FF2B5EF4-FFF2-40B4-BE49-F238E27FC236}">
                    <a16:creationId xmlns:a16="http://schemas.microsoft.com/office/drawing/2014/main" id="{B3C193F8-C968-4819-1E46-803D6F7FFB3A}"/>
                  </a:ext>
                </a:extLst>
              </p:cNvPr>
              <p:cNvSpPr/>
              <p:nvPr/>
            </p:nvSpPr>
            <p:spPr>
              <a:xfrm rot="9325130">
                <a:off x="1415772" y="4433813"/>
                <a:ext cx="1666700" cy="534181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255B12E-BF4C-4C84-A75D-E841D0DFCE57}"/>
                  </a:ext>
                </a:extLst>
              </p:cNvPr>
              <p:cNvSpPr txBox="1"/>
              <p:nvPr/>
            </p:nvSpPr>
            <p:spPr>
              <a:xfrm>
                <a:off x="2498257" y="4093276"/>
                <a:ext cx="3477121" cy="369332"/>
              </a:xfrm>
              <a:prstGeom prst="rect">
                <a:avLst/>
              </a:prstGeom>
              <a:solidFill>
                <a:srgbClr val="FFC000">
                  <a:alpha val="71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Mid-Upper Moisture from EPAC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1D255C8-50D9-752B-838D-1E9F27DE0545}"/>
                </a:ext>
              </a:extLst>
            </p:cNvPr>
            <p:cNvSpPr txBox="1"/>
            <p:nvPr/>
          </p:nvSpPr>
          <p:spPr>
            <a:xfrm>
              <a:off x="2630872" y="1151636"/>
              <a:ext cx="4834327" cy="369332"/>
            </a:xfrm>
            <a:prstGeom prst="rect">
              <a:avLst/>
            </a:prstGeom>
            <a:solidFill>
              <a:srgbClr val="D8D8D8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Advected Layer Precipitable Water (ALPW)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5202D4C-7BEB-FABD-24D7-D4FA87B1EE20}"/>
              </a:ext>
            </a:extLst>
          </p:cNvPr>
          <p:cNvSpPr txBox="1"/>
          <p:nvPr/>
        </p:nvSpPr>
        <p:spPr>
          <a:xfrm>
            <a:off x="3410072" y="5766206"/>
            <a:ext cx="2369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00 UTC 4 July 2025</a:t>
            </a:r>
          </a:p>
        </p:txBody>
      </p:sp>
    </p:spTree>
    <p:extLst>
      <p:ext uri="{BB962C8B-B14F-4D97-AF65-F5344CB8AC3E}">
        <p14:creationId xmlns:p14="http://schemas.microsoft.com/office/powerpoint/2010/main" val="1930397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37E85D-BB6F-90F6-492B-939B4C3B1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4" t="15977" r="6476" b="3925"/>
          <a:stretch>
            <a:fillRect/>
          </a:stretch>
        </p:blipFill>
        <p:spPr>
          <a:xfrm>
            <a:off x="269822" y="921895"/>
            <a:ext cx="8529404" cy="5074808"/>
          </a:xfrm>
          <a:prstGeom prst="rect">
            <a:avLst/>
          </a:prstGeom>
        </p:spPr>
      </p:pic>
      <p:sp>
        <p:nvSpPr>
          <p:cNvPr id="4" name="Google Shape;757;p113">
            <a:extLst>
              <a:ext uri="{FF2B5EF4-FFF2-40B4-BE49-F238E27FC236}">
                <a16:creationId xmlns:a16="http://schemas.microsoft.com/office/drawing/2014/main" id="{3EA5FCA7-97A0-B53E-707D-D12AE848F09F}"/>
              </a:ext>
            </a:extLst>
          </p:cNvPr>
          <p:cNvSpPr txBox="1"/>
          <p:nvPr/>
        </p:nvSpPr>
        <p:spPr>
          <a:xfrm>
            <a:off x="2685682" y="1002525"/>
            <a:ext cx="1149409" cy="40011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" sz="2000" b="1" dirty="0">
                <a:solidFill>
                  <a:srgbClr val="21399F"/>
                </a:solidFill>
                <a:latin typeface="Arial"/>
                <a:ea typeface="Arial"/>
                <a:cs typeface="Arial"/>
                <a:sym typeface="Arial"/>
              </a:rPr>
              <a:t>Sfc-850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758;p113">
            <a:extLst>
              <a:ext uri="{FF2B5EF4-FFF2-40B4-BE49-F238E27FC236}">
                <a16:creationId xmlns:a16="http://schemas.microsoft.com/office/drawing/2014/main" id="{2AF6E103-B18D-DF99-D38D-DACA66F3D312}"/>
              </a:ext>
            </a:extLst>
          </p:cNvPr>
          <p:cNvSpPr txBox="1"/>
          <p:nvPr/>
        </p:nvSpPr>
        <p:spPr>
          <a:xfrm>
            <a:off x="7174477" y="1002525"/>
            <a:ext cx="1149409" cy="40011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" sz="2000" b="1" dirty="0">
                <a:solidFill>
                  <a:srgbClr val="21399F"/>
                </a:solidFill>
                <a:latin typeface="Arial"/>
                <a:ea typeface="Arial"/>
                <a:cs typeface="Arial"/>
                <a:sym typeface="Arial"/>
              </a:rPr>
              <a:t>850-700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59;p113">
            <a:extLst>
              <a:ext uri="{FF2B5EF4-FFF2-40B4-BE49-F238E27FC236}">
                <a16:creationId xmlns:a16="http://schemas.microsoft.com/office/drawing/2014/main" id="{F3A4E08B-7624-67C9-FE1A-03746821C912}"/>
              </a:ext>
            </a:extLst>
          </p:cNvPr>
          <p:cNvSpPr txBox="1"/>
          <p:nvPr/>
        </p:nvSpPr>
        <p:spPr>
          <a:xfrm>
            <a:off x="7174477" y="3081888"/>
            <a:ext cx="1149409" cy="40011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" sz="2000" b="1" dirty="0">
                <a:solidFill>
                  <a:srgbClr val="21399F"/>
                </a:solidFill>
                <a:latin typeface="Arial"/>
                <a:ea typeface="Arial"/>
                <a:cs typeface="Arial"/>
                <a:sym typeface="Arial"/>
              </a:rPr>
              <a:t>500-300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60;p113">
            <a:extLst>
              <a:ext uri="{FF2B5EF4-FFF2-40B4-BE49-F238E27FC236}">
                <a16:creationId xmlns:a16="http://schemas.microsoft.com/office/drawing/2014/main" id="{875B80DC-A3ED-9FF6-7B27-22B29C38A13B}"/>
              </a:ext>
            </a:extLst>
          </p:cNvPr>
          <p:cNvSpPr txBox="1"/>
          <p:nvPr/>
        </p:nvSpPr>
        <p:spPr>
          <a:xfrm>
            <a:off x="2603491" y="3102264"/>
            <a:ext cx="1231600" cy="40011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" sz="2000" b="1" dirty="0">
                <a:solidFill>
                  <a:srgbClr val="21399F"/>
                </a:solidFill>
                <a:latin typeface="Arial"/>
                <a:ea typeface="Arial"/>
                <a:cs typeface="Arial"/>
                <a:sym typeface="Arial"/>
              </a:rPr>
              <a:t>700-500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BB4BBD-50B0-8996-C5AC-8140CD3E8277}"/>
              </a:ext>
            </a:extLst>
          </p:cNvPr>
          <p:cNvSpPr txBox="1"/>
          <p:nvPr/>
        </p:nvSpPr>
        <p:spPr>
          <a:xfrm>
            <a:off x="1456559" y="491965"/>
            <a:ext cx="6292622" cy="369332"/>
          </a:xfrm>
          <a:prstGeom prst="rect">
            <a:avLst/>
          </a:prstGeom>
          <a:solidFill>
            <a:srgbClr val="D8D8D8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Percentile Ranking Based on 2013-2024 Satellite LPW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1C463E4-3256-7764-5364-5B808266F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26" y="2516409"/>
            <a:ext cx="5570529" cy="52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B9690E-BCDE-7E4A-CD54-B8544BC098AA}"/>
              </a:ext>
            </a:extLst>
          </p:cNvPr>
          <p:cNvSpPr txBox="1"/>
          <p:nvPr/>
        </p:nvSpPr>
        <p:spPr>
          <a:xfrm>
            <a:off x="3260386" y="5996703"/>
            <a:ext cx="2369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00 UTC 4 July 2025</a:t>
            </a:r>
          </a:p>
        </p:txBody>
      </p:sp>
    </p:spTree>
    <p:extLst>
      <p:ext uri="{BB962C8B-B14F-4D97-AF65-F5344CB8AC3E}">
        <p14:creationId xmlns:p14="http://schemas.microsoft.com/office/powerpoint/2010/main" val="2017133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F0DFE-8FA2-DFF0-DC4A-4108ABDF7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280643-E1CE-E896-37B9-48DEDFAF2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0" t="26321" r="14836" b="11894"/>
          <a:stretch>
            <a:fillRect/>
          </a:stretch>
        </p:blipFill>
        <p:spPr>
          <a:xfrm>
            <a:off x="175535" y="1251678"/>
            <a:ext cx="8792929" cy="4459574"/>
          </a:xfrm>
          <a:prstGeom prst="rect">
            <a:avLst/>
          </a:prstGeom>
        </p:spPr>
      </p:pic>
      <p:sp>
        <p:nvSpPr>
          <p:cNvPr id="6" name="Google Shape;757;p113">
            <a:extLst>
              <a:ext uri="{FF2B5EF4-FFF2-40B4-BE49-F238E27FC236}">
                <a16:creationId xmlns:a16="http://schemas.microsoft.com/office/drawing/2014/main" id="{6D2E1F6A-B5D8-0525-7063-D3DC233106BA}"/>
              </a:ext>
            </a:extLst>
          </p:cNvPr>
          <p:cNvSpPr txBox="1"/>
          <p:nvPr/>
        </p:nvSpPr>
        <p:spPr>
          <a:xfrm>
            <a:off x="3330259" y="1256824"/>
            <a:ext cx="1149409" cy="40011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" sz="2000" b="1" dirty="0">
                <a:solidFill>
                  <a:srgbClr val="21399F"/>
                </a:solidFill>
                <a:latin typeface="Arial"/>
                <a:ea typeface="Arial"/>
                <a:cs typeface="Arial"/>
                <a:sym typeface="Arial"/>
              </a:rPr>
              <a:t>Sfc-850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58;p113">
            <a:extLst>
              <a:ext uri="{FF2B5EF4-FFF2-40B4-BE49-F238E27FC236}">
                <a16:creationId xmlns:a16="http://schemas.microsoft.com/office/drawing/2014/main" id="{A8F229AB-927F-E7F0-09D8-B645B3FAB35A}"/>
              </a:ext>
            </a:extLst>
          </p:cNvPr>
          <p:cNvSpPr txBox="1"/>
          <p:nvPr/>
        </p:nvSpPr>
        <p:spPr>
          <a:xfrm>
            <a:off x="7819054" y="1256824"/>
            <a:ext cx="1149409" cy="40011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" sz="2000" b="1" dirty="0">
                <a:solidFill>
                  <a:srgbClr val="21399F"/>
                </a:solidFill>
                <a:latin typeface="Arial"/>
                <a:ea typeface="Arial"/>
                <a:cs typeface="Arial"/>
                <a:sym typeface="Arial"/>
              </a:rPr>
              <a:t>850-700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759;p113">
            <a:extLst>
              <a:ext uri="{FF2B5EF4-FFF2-40B4-BE49-F238E27FC236}">
                <a16:creationId xmlns:a16="http://schemas.microsoft.com/office/drawing/2014/main" id="{C97EA0F5-B71A-3A51-8CF6-DD97A6DB57DC}"/>
              </a:ext>
            </a:extLst>
          </p:cNvPr>
          <p:cNvSpPr txBox="1"/>
          <p:nvPr/>
        </p:nvSpPr>
        <p:spPr>
          <a:xfrm>
            <a:off x="7819054" y="3336187"/>
            <a:ext cx="1149409" cy="40011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" sz="2000" b="1" dirty="0">
                <a:solidFill>
                  <a:srgbClr val="21399F"/>
                </a:solidFill>
                <a:latin typeface="Arial"/>
                <a:ea typeface="Arial"/>
                <a:cs typeface="Arial"/>
                <a:sym typeface="Arial"/>
              </a:rPr>
              <a:t>500-300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760;p113">
            <a:extLst>
              <a:ext uri="{FF2B5EF4-FFF2-40B4-BE49-F238E27FC236}">
                <a16:creationId xmlns:a16="http://schemas.microsoft.com/office/drawing/2014/main" id="{B83FFC8F-21DA-0ECB-D7B1-82C3521769D9}"/>
              </a:ext>
            </a:extLst>
          </p:cNvPr>
          <p:cNvSpPr txBox="1"/>
          <p:nvPr/>
        </p:nvSpPr>
        <p:spPr>
          <a:xfrm>
            <a:off x="3248068" y="3356563"/>
            <a:ext cx="1231600" cy="40011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" sz="2000" b="1" dirty="0">
                <a:solidFill>
                  <a:srgbClr val="21399F"/>
                </a:solidFill>
                <a:latin typeface="Arial"/>
                <a:ea typeface="Arial"/>
                <a:cs typeface="Arial"/>
                <a:sym typeface="Arial"/>
              </a:rPr>
              <a:t>700-500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" name="Google Shape;761;p113">
            <a:extLst>
              <a:ext uri="{FF2B5EF4-FFF2-40B4-BE49-F238E27FC236}">
                <a16:creationId xmlns:a16="http://schemas.microsoft.com/office/drawing/2014/main" id="{17308BC7-499C-83F2-722B-E1736E31A27A}"/>
              </a:ext>
            </a:extLst>
          </p:cNvPr>
          <p:cNvGrpSpPr/>
          <p:nvPr/>
        </p:nvGrpSpPr>
        <p:grpSpPr>
          <a:xfrm>
            <a:off x="2720116" y="2694661"/>
            <a:ext cx="3818745" cy="626136"/>
            <a:chOff x="2353084" y="533400"/>
            <a:chExt cx="4385346" cy="1004175"/>
          </a:xfrm>
        </p:grpSpPr>
        <p:pic>
          <p:nvPicPr>
            <p:cNvPr id="11" name="Google Shape;762;p113" descr="http://cat.cira.colostate.edu/sport/layered/advected/LPW_alt_colorbar.png">
              <a:extLst>
                <a:ext uri="{FF2B5EF4-FFF2-40B4-BE49-F238E27FC236}">
                  <a16:creationId xmlns:a16="http://schemas.microsoft.com/office/drawing/2014/main" id="{5011C896-9178-0A17-E7E0-66C12126501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353084" y="533400"/>
              <a:ext cx="4305300" cy="485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763;p113">
              <a:extLst>
                <a:ext uri="{FF2B5EF4-FFF2-40B4-BE49-F238E27FC236}">
                  <a16:creationId xmlns:a16="http://schemas.microsoft.com/office/drawing/2014/main" id="{A3FD90E4-AD7F-E311-D22A-6EB792F30EB6}"/>
                </a:ext>
              </a:extLst>
            </p:cNvPr>
            <p:cNvSpPr txBox="1"/>
            <p:nvPr/>
          </p:nvSpPr>
          <p:spPr>
            <a:xfrm>
              <a:off x="2499406" y="945319"/>
              <a:ext cx="4239024" cy="5922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r>
                <a:rPr lang="en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Layer Precipitable Water (mm)</a:t>
              </a:r>
              <a:endParaRPr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252CC886-DFED-586F-ED8F-E22BA3DD5C37}"/>
              </a:ext>
            </a:extLst>
          </p:cNvPr>
          <p:cNvSpPr/>
          <p:nvPr/>
        </p:nvSpPr>
        <p:spPr>
          <a:xfrm rot="1737233">
            <a:off x="5323909" y="4327785"/>
            <a:ext cx="1666700" cy="53418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C347DC7A-E3C2-E441-533E-E808A6F84D2F}"/>
              </a:ext>
            </a:extLst>
          </p:cNvPr>
          <p:cNvSpPr/>
          <p:nvPr/>
        </p:nvSpPr>
        <p:spPr>
          <a:xfrm rot="9325130">
            <a:off x="1358960" y="4163990"/>
            <a:ext cx="1666700" cy="53418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C5A41C-E5A3-9BBA-1A31-43D30E4B7AE1}"/>
              </a:ext>
            </a:extLst>
          </p:cNvPr>
          <p:cNvSpPr txBox="1"/>
          <p:nvPr/>
        </p:nvSpPr>
        <p:spPr>
          <a:xfrm>
            <a:off x="2441445" y="3823453"/>
            <a:ext cx="3477121" cy="369332"/>
          </a:xfrm>
          <a:prstGeom prst="rect">
            <a:avLst/>
          </a:prstGeom>
          <a:solidFill>
            <a:srgbClr val="FFC000">
              <a:alpha val="71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Mid-Upper Moisture from EPAC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C6E970-E23C-AA88-533F-1F485FE0D90C}"/>
              </a:ext>
            </a:extLst>
          </p:cNvPr>
          <p:cNvSpPr txBox="1"/>
          <p:nvPr/>
        </p:nvSpPr>
        <p:spPr>
          <a:xfrm>
            <a:off x="2551575" y="806862"/>
            <a:ext cx="4834327" cy="369332"/>
          </a:xfrm>
          <a:prstGeom prst="rect">
            <a:avLst/>
          </a:prstGeom>
          <a:solidFill>
            <a:srgbClr val="D8D8D8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Advected Layer Precipitable Water (ALPW)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59BE72-EC99-73CE-764C-7D54C5F20D9D}"/>
              </a:ext>
            </a:extLst>
          </p:cNvPr>
          <p:cNvSpPr txBox="1"/>
          <p:nvPr/>
        </p:nvSpPr>
        <p:spPr>
          <a:xfrm>
            <a:off x="3410072" y="5766206"/>
            <a:ext cx="2369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00 UTC 4 July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FE6B65-529A-C867-1F10-ED01BBCDA87E}"/>
              </a:ext>
            </a:extLst>
          </p:cNvPr>
          <p:cNvSpPr txBox="1"/>
          <p:nvPr/>
        </p:nvSpPr>
        <p:spPr>
          <a:xfrm>
            <a:off x="457200" y="1770265"/>
            <a:ext cx="128755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TC Flossie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9146631-6B24-B9B8-60D1-7BCF24CA0190}"/>
              </a:ext>
            </a:extLst>
          </p:cNvPr>
          <p:cNvCxnSpPr>
            <a:stCxn id="3" idx="2"/>
          </p:cNvCxnSpPr>
          <p:nvPr/>
        </p:nvCxnSpPr>
        <p:spPr>
          <a:xfrm flipH="1">
            <a:off x="762000" y="2139597"/>
            <a:ext cx="338979" cy="298803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4044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EEC7C1-3C0F-1733-CE62-9606EBE9F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52659" r="51477"/>
          <a:stretch>
            <a:fillRect/>
          </a:stretch>
        </p:blipFill>
        <p:spPr>
          <a:xfrm>
            <a:off x="665017" y="213040"/>
            <a:ext cx="6310019" cy="5818402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C0FEAFF0-8109-A32E-51FB-F042BA9A3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082" y="6031442"/>
            <a:ext cx="3679545" cy="543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22EFFC-D974-9CEC-1627-392DF80ABDBF}"/>
              </a:ext>
            </a:extLst>
          </p:cNvPr>
          <p:cNvSpPr txBox="1"/>
          <p:nvPr/>
        </p:nvSpPr>
        <p:spPr>
          <a:xfrm>
            <a:off x="972917" y="509155"/>
            <a:ext cx="5573356" cy="923330"/>
          </a:xfrm>
          <a:prstGeom prst="rect">
            <a:avLst/>
          </a:prstGeom>
          <a:solidFill>
            <a:srgbClr val="F8A968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Experimental 700-500 mb Layer Vapor Transport</a:t>
            </a:r>
          </a:p>
          <a:p>
            <a:endParaRPr lang="en-US" b="1" dirty="0"/>
          </a:p>
          <a:p>
            <a:r>
              <a:rPr lang="en-US" sz="1600" b="1" i="1" dirty="0"/>
              <a:t>00 UTC 4 July 2025 </a:t>
            </a:r>
          </a:p>
        </p:txBody>
      </p:sp>
    </p:spTree>
    <p:extLst>
      <p:ext uri="{BB962C8B-B14F-4D97-AF65-F5344CB8AC3E}">
        <p14:creationId xmlns:p14="http://schemas.microsoft.com/office/powerpoint/2010/main" val="3632656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A0DF1F-33E7-2412-1449-5B7DF82DE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49D152-77DA-48F6-5225-3C763354C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5720"/>
            <a:ext cx="9144000" cy="422656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F1A50E-8BA2-B776-1403-A0302DBE0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389" y="5708573"/>
            <a:ext cx="3513222" cy="63939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D1FF84-DD4A-BCC2-AEEB-5166B0E9E3C8}"/>
              </a:ext>
            </a:extLst>
          </p:cNvPr>
          <p:cNvSpPr txBox="1"/>
          <p:nvPr/>
        </p:nvSpPr>
        <p:spPr>
          <a:xfrm>
            <a:off x="-1" y="5201557"/>
            <a:ext cx="1313905" cy="2539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New Product V4.0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71DFB0-09AE-A3B0-11A5-ECD38240EB27}"/>
              </a:ext>
            </a:extLst>
          </p:cNvPr>
          <p:cNvSpPr txBox="1"/>
          <p:nvPr/>
        </p:nvSpPr>
        <p:spPr>
          <a:xfrm>
            <a:off x="43284" y="1379444"/>
            <a:ext cx="645460" cy="25391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MIMIC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D480AB-352A-95CA-3C3D-7A0F837FE1B2}"/>
              </a:ext>
            </a:extLst>
          </p:cNvPr>
          <p:cNvSpPr txBox="1"/>
          <p:nvPr/>
        </p:nvSpPr>
        <p:spPr>
          <a:xfrm>
            <a:off x="3100700" y="1379444"/>
            <a:ext cx="941486" cy="25391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GOES E/W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A0F54F-DE06-B689-ED63-3E4E3BEF7C8F}"/>
              </a:ext>
            </a:extLst>
          </p:cNvPr>
          <p:cNvSpPr txBox="1"/>
          <p:nvPr/>
        </p:nvSpPr>
        <p:spPr>
          <a:xfrm>
            <a:off x="3100699" y="5191854"/>
            <a:ext cx="1471301" cy="25391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Data Source Code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0EC312-01D1-92A1-D3E5-17BC8BD671BF}"/>
              </a:ext>
            </a:extLst>
          </p:cNvPr>
          <p:cNvSpPr txBox="1"/>
          <p:nvPr/>
        </p:nvSpPr>
        <p:spPr>
          <a:xfrm>
            <a:off x="6189635" y="1379444"/>
            <a:ext cx="974706" cy="415498"/>
          </a:xfrm>
          <a:prstGeom prst="rect">
            <a:avLst/>
          </a:prstGeom>
          <a:solidFill>
            <a:schemeClr val="bg2"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GPS Sites (via MADIS)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698768-E69A-09CF-FE92-06B9C13B8E25}"/>
              </a:ext>
            </a:extLst>
          </p:cNvPr>
          <p:cNvSpPr txBox="1"/>
          <p:nvPr/>
        </p:nvSpPr>
        <p:spPr>
          <a:xfrm>
            <a:off x="6305451" y="5215895"/>
            <a:ext cx="1524644" cy="25391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GPS extrapolated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F10C20-CFF1-6B4B-E2F1-7143C4F482F9}"/>
              </a:ext>
            </a:extLst>
          </p:cNvPr>
          <p:cNvSpPr txBox="1"/>
          <p:nvPr/>
        </p:nvSpPr>
        <p:spPr>
          <a:xfrm>
            <a:off x="2275240" y="6444476"/>
            <a:ext cx="47925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Hourly Loop at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https://cat.cira.colostate.edu/btpw_2020/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60CB8C-50FB-E1BC-7715-99FB1B24D207}"/>
              </a:ext>
            </a:extLst>
          </p:cNvPr>
          <p:cNvSpPr txBox="1"/>
          <p:nvPr/>
        </p:nvSpPr>
        <p:spPr>
          <a:xfrm>
            <a:off x="43284" y="18269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New Version of Blended TPW </a:t>
            </a:r>
            <a:r>
              <a:rPr lang="en-US" sz="2400" b="1" u="sng" dirty="0">
                <a:solidFill>
                  <a:srgbClr val="C0504D"/>
                </a:solidFill>
                <a:latin typeface="Arial" pitchFamily="34" charset="0"/>
                <a:ea typeface="+mn-ea"/>
              </a:rPr>
              <a:t>Operational February 2025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02EDF1B-0CA2-7B16-2539-2CD6A6A0A0F6}"/>
              </a:ext>
            </a:extLst>
          </p:cNvPr>
          <p:cNvSpPr/>
          <p:nvPr/>
        </p:nvSpPr>
        <p:spPr>
          <a:xfrm>
            <a:off x="-200074" y="3412156"/>
            <a:ext cx="3352800" cy="2743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79460B-D4FB-D013-D85A-829DC222483D}"/>
              </a:ext>
            </a:extLst>
          </p:cNvPr>
          <p:cNvSpPr txBox="1"/>
          <p:nvPr/>
        </p:nvSpPr>
        <p:spPr>
          <a:xfrm>
            <a:off x="152400" y="750041"/>
            <a:ext cx="8948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While ALPW is Microwave-Only, Blended TPW Uses Microwave, GOES infrared and Surface GPS Data.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454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2311ED-7DA0-3233-1AA5-D81959395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C3646B-B8EB-494C-61D1-978892C74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9000"/>
            <a:ext cx="9144000" cy="492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3C378F-48A8-9A3C-590A-1A189BD7A7EE}"/>
              </a:ext>
            </a:extLst>
          </p:cNvPr>
          <p:cNvSpPr txBox="1"/>
          <p:nvPr/>
        </p:nvSpPr>
        <p:spPr>
          <a:xfrm>
            <a:off x="1634836" y="283793"/>
            <a:ext cx="5985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Transition from V3.0 to V4.0 Operational Blended TPW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Note smoother flow at end as V4.0 is implemented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770E24-B4EB-AE54-7826-7CD0128133F5}"/>
              </a:ext>
            </a:extLst>
          </p:cNvPr>
          <p:cNvSpPr txBox="1"/>
          <p:nvPr/>
        </p:nvSpPr>
        <p:spPr>
          <a:xfrm>
            <a:off x="3325091" y="6151418"/>
            <a:ext cx="2545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Feb 12 -13, 2025</a:t>
            </a:r>
          </a:p>
        </p:txBody>
      </p:sp>
    </p:spTree>
    <p:extLst>
      <p:ext uri="{BB962C8B-B14F-4D97-AF65-F5344CB8AC3E}">
        <p14:creationId xmlns:p14="http://schemas.microsoft.com/office/powerpoint/2010/main" val="2466007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8ED12-EED7-6C10-ED84-142990E87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8BF07F-A448-7AD1-E7A0-743618819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982" y="857250"/>
            <a:ext cx="4958037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D1C556-944F-6E33-3A4E-46D0AE0022E2}"/>
              </a:ext>
            </a:extLst>
          </p:cNvPr>
          <p:cNvSpPr txBox="1"/>
          <p:nvPr/>
        </p:nvSpPr>
        <p:spPr>
          <a:xfrm>
            <a:off x="2869923" y="1393963"/>
            <a:ext cx="1379787" cy="5078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prstClr val="black"/>
                </a:solidFill>
                <a:latin typeface="Aptos" panose="02110004020202020204"/>
                <a:ea typeface="+mn-ea"/>
              </a:rPr>
              <a:t>V 3.0 BTPW -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prstClr val="black"/>
                </a:solidFill>
                <a:latin typeface="Aptos" panose="02110004020202020204"/>
                <a:ea typeface="+mn-ea"/>
              </a:rPr>
              <a:t>CONUS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8F8907-43EB-B5FC-A73F-9C91AB2DD032}"/>
              </a:ext>
            </a:extLst>
          </p:cNvPr>
          <p:cNvSpPr txBox="1"/>
          <p:nvPr/>
        </p:nvSpPr>
        <p:spPr>
          <a:xfrm>
            <a:off x="156541" y="1803952"/>
            <a:ext cx="1712810" cy="5078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ptos" panose="02110004020202020204"/>
                <a:ea typeface="+mn-ea"/>
              </a:rPr>
              <a:t>Sept. 2022 – Sept 2023 </a:t>
            </a:r>
            <a:r>
              <a:rPr lang="en-US" sz="1350" dirty="0" err="1">
                <a:solidFill>
                  <a:prstClr val="black"/>
                </a:solidFill>
                <a:latin typeface="Aptos" panose="02110004020202020204"/>
                <a:ea typeface="+mn-ea"/>
              </a:rPr>
              <a:t>Raob</a:t>
            </a:r>
            <a:r>
              <a:rPr lang="en-US" sz="1350" dirty="0">
                <a:solidFill>
                  <a:prstClr val="black"/>
                </a:solidFill>
                <a:latin typeface="Aptos" panose="02110004020202020204"/>
                <a:ea typeface="+mn-ea"/>
              </a:rPr>
              <a:t> vs BTPW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9D2F38-0FEC-FFA2-0991-41127B4A97C8}"/>
              </a:ext>
            </a:extLst>
          </p:cNvPr>
          <p:cNvSpPr txBox="1"/>
          <p:nvPr/>
        </p:nvSpPr>
        <p:spPr>
          <a:xfrm>
            <a:off x="4002985" y="5769917"/>
            <a:ext cx="15505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black"/>
                </a:solidFill>
                <a:latin typeface="Aptos" panose="02110004020202020204"/>
                <a:ea typeface="+mn-ea"/>
              </a:rPr>
              <a:t>Radiosonde TPW (mm)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B1BBAB-9026-E279-6A1F-4D52360389CC}"/>
              </a:ext>
            </a:extLst>
          </p:cNvPr>
          <p:cNvSpPr txBox="1"/>
          <p:nvPr/>
        </p:nvSpPr>
        <p:spPr>
          <a:xfrm rot="16200000">
            <a:off x="1500808" y="3226382"/>
            <a:ext cx="15505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black"/>
                </a:solidFill>
                <a:latin typeface="Aptos" panose="02110004020202020204"/>
                <a:ea typeface="+mn-ea"/>
              </a:rPr>
              <a:t>Blended TPW (mm) </a:t>
            </a:r>
          </a:p>
        </p:txBody>
      </p:sp>
    </p:spTree>
    <p:extLst>
      <p:ext uri="{BB962C8B-B14F-4D97-AF65-F5344CB8AC3E}">
        <p14:creationId xmlns:p14="http://schemas.microsoft.com/office/powerpoint/2010/main" val="1217022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501749-FC9D-EA27-C3C9-F97236BD1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982" y="857250"/>
            <a:ext cx="4958037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C04E81-C369-5EEA-78FE-6336823281F7}"/>
              </a:ext>
            </a:extLst>
          </p:cNvPr>
          <p:cNvSpPr txBox="1"/>
          <p:nvPr/>
        </p:nvSpPr>
        <p:spPr>
          <a:xfrm>
            <a:off x="2869924" y="1393963"/>
            <a:ext cx="970556" cy="5078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prstClr val="black"/>
                </a:solidFill>
                <a:latin typeface="Aptos" panose="02110004020202020204"/>
                <a:ea typeface="+mn-ea"/>
              </a:rPr>
              <a:t>New V4.0 - CONUS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4058F2-2669-EF8F-4B10-8BDA399D249C}"/>
              </a:ext>
            </a:extLst>
          </p:cNvPr>
          <p:cNvSpPr txBox="1"/>
          <p:nvPr/>
        </p:nvSpPr>
        <p:spPr>
          <a:xfrm>
            <a:off x="156541" y="1803952"/>
            <a:ext cx="1712810" cy="5078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ptos" panose="02110004020202020204"/>
                <a:ea typeface="+mn-ea"/>
              </a:rPr>
              <a:t>Sept. 2022 – Sept 2023 </a:t>
            </a:r>
            <a:r>
              <a:rPr lang="en-US" sz="1350" dirty="0" err="1">
                <a:solidFill>
                  <a:prstClr val="black"/>
                </a:solidFill>
                <a:latin typeface="Aptos" panose="02110004020202020204"/>
                <a:ea typeface="+mn-ea"/>
              </a:rPr>
              <a:t>Raob</a:t>
            </a:r>
            <a:r>
              <a:rPr lang="en-US" sz="1350" dirty="0">
                <a:solidFill>
                  <a:prstClr val="black"/>
                </a:solidFill>
                <a:latin typeface="Aptos" panose="02110004020202020204"/>
                <a:ea typeface="+mn-ea"/>
              </a:rPr>
              <a:t> vs BTPW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4C3F01-1282-E178-41CD-9654F387944B}"/>
              </a:ext>
            </a:extLst>
          </p:cNvPr>
          <p:cNvSpPr txBox="1"/>
          <p:nvPr/>
        </p:nvSpPr>
        <p:spPr>
          <a:xfrm>
            <a:off x="4002985" y="5769917"/>
            <a:ext cx="15505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black"/>
                </a:solidFill>
                <a:latin typeface="Aptos" panose="02110004020202020204"/>
                <a:ea typeface="+mn-ea"/>
              </a:rPr>
              <a:t>Radiosonde TPW (mm)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604994-99A2-E1C9-2FA5-879DE4044931}"/>
              </a:ext>
            </a:extLst>
          </p:cNvPr>
          <p:cNvSpPr txBox="1"/>
          <p:nvPr/>
        </p:nvSpPr>
        <p:spPr>
          <a:xfrm rot="16200000">
            <a:off x="1500808" y="3226382"/>
            <a:ext cx="15505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black"/>
                </a:solidFill>
                <a:latin typeface="Aptos" panose="02110004020202020204"/>
                <a:ea typeface="+mn-ea"/>
              </a:rPr>
              <a:t>Blended TPW (mm) </a:t>
            </a:r>
          </a:p>
        </p:txBody>
      </p:sp>
    </p:spTree>
    <p:extLst>
      <p:ext uri="{BB962C8B-B14F-4D97-AF65-F5344CB8AC3E}">
        <p14:creationId xmlns:p14="http://schemas.microsoft.com/office/powerpoint/2010/main" val="27064881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59FF81B-B22C-1D30-98BC-73027D2DA8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4280021"/>
              </p:ext>
            </p:extLst>
          </p:nvPr>
        </p:nvGraphicFramePr>
        <p:xfrm>
          <a:off x="238991" y="1627683"/>
          <a:ext cx="8510155" cy="3328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2218">
                  <a:extLst>
                    <a:ext uri="{9D8B030D-6E8A-4147-A177-3AD203B41FA5}">
                      <a16:colId xmlns:a16="http://schemas.microsoft.com/office/drawing/2014/main" val="3442756149"/>
                    </a:ext>
                  </a:extLst>
                </a:gridCol>
                <a:gridCol w="1942486">
                  <a:extLst>
                    <a:ext uri="{9D8B030D-6E8A-4147-A177-3AD203B41FA5}">
                      <a16:colId xmlns:a16="http://schemas.microsoft.com/office/drawing/2014/main" val="3682941766"/>
                    </a:ext>
                  </a:extLst>
                </a:gridCol>
                <a:gridCol w="3155451">
                  <a:extLst>
                    <a:ext uri="{9D8B030D-6E8A-4147-A177-3AD203B41FA5}">
                      <a16:colId xmlns:a16="http://schemas.microsoft.com/office/drawing/2014/main" val="1364924415"/>
                    </a:ext>
                  </a:extLst>
                </a:gridCol>
              </a:tblGrid>
              <a:tr h="475540">
                <a:tc>
                  <a:txBody>
                    <a:bodyPr/>
                    <a:lstStyle/>
                    <a:p>
                      <a:r>
                        <a:rPr lang="en-US" sz="2000" b="1" dirty="0"/>
                        <a:t>Sept 2022 – Sept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V3.0 BTPW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BTPW New V4.0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9840568"/>
                  </a:ext>
                </a:extLst>
              </a:tr>
              <a:tr h="475540">
                <a:tc>
                  <a:txBody>
                    <a:bodyPr/>
                    <a:lstStyle/>
                    <a:p>
                      <a:r>
                        <a:rPr lang="en-US" sz="2000" b="1" dirty="0"/>
                        <a:t>RMS (mm) - CONUS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3.9 (n=46477)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 3.0  (n=44809)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01007145"/>
                  </a:ext>
                </a:extLst>
              </a:tr>
              <a:tr h="475540">
                <a:tc>
                  <a:txBody>
                    <a:bodyPr/>
                    <a:lstStyle/>
                    <a:p>
                      <a:r>
                        <a:rPr lang="en-US" sz="2000" b="1" dirty="0"/>
                        <a:t>Bias (mm) - CONUS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-1.2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-0.8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49611123"/>
                  </a:ext>
                </a:extLst>
              </a:tr>
              <a:tr h="475540">
                <a:tc>
                  <a:txBody>
                    <a:bodyPr/>
                    <a:lstStyle/>
                    <a:p>
                      <a:r>
                        <a:rPr lang="en-US" sz="2000" b="1" dirty="0"/>
                        <a:t>RMS (mm) - Global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4.5 (n=193319)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4.1 (n=169244)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02894950"/>
                  </a:ext>
                </a:extLst>
              </a:tr>
              <a:tr h="475540">
                <a:tc>
                  <a:txBody>
                    <a:bodyPr/>
                    <a:lstStyle/>
                    <a:p>
                      <a:r>
                        <a:rPr lang="en-US" sz="2000" b="1" dirty="0"/>
                        <a:t>Bias (mm) - Global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-0.2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-0.4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03624586"/>
                  </a:ext>
                </a:extLst>
              </a:tr>
              <a:tr h="475540">
                <a:tc>
                  <a:txBody>
                    <a:bodyPr/>
                    <a:lstStyle/>
                    <a:p>
                      <a:r>
                        <a:rPr lang="en-US" sz="2000" b="1" baseline="0" dirty="0"/>
                        <a:t>r</a:t>
                      </a:r>
                      <a:r>
                        <a:rPr lang="en-US" sz="2000" b="1" baseline="30000" dirty="0"/>
                        <a:t>2</a:t>
                      </a:r>
                      <a:r>
                        <a:rPr lang="en-US" sz="2000" b="1" baseline="0" dirty="0"/>
                        <a:t> – CONUS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0.92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0.95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10539127"/>
                  </a:ext>
                </a:extLst>
              </a:tr>
              <a:tr h="4755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/>
                        <a:t>r</a:t>
                      </a:r>
                      <a:r>
                        <a:rPr lang="en-US" sz="2000" b="1" baseline="30000" dirty="0"/>
                        <a:t>2</a:t>
                      </a:r>
                      <a:r>
                        <a:rPr lang="en-US" sz="2000" b="1" baseline="0" dirty="0"/>
                        <a:t> – Global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0.92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0.92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2750616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1B15BFD-4E7C-F2C9-307D-1645B776914C}"/>
              </a:ext>
            </a:extLst>
          </p:cNvPr>
          <p:cNvSpPr txBox="1"/>
          <p:nvPr/>
        </p:nvSpPr>
        <p:spPr>
          <a:xfrm>
            <a:off x="6265719" y="1062439"/>
            <a:ext cx="2161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25% improvement</a:t>
            </a:r>
          </a:p>
        </p:txBody>
      </p:sp>
      <p:sp>
        <p:nvSpPr>
          <p:cNvPr id="4" name="Arrow: Curved Left 3">
            <a:extLst>
              <a:ext uri="{FF2B5EF4-FFF2-40B4-BE49-F238E27FC236}">
                <a16:creationId xmlns:a16="http://schemas.microsoft.com/office/drawing/2014/main" id="{AC710670-EDCC-C7B0-2EC9-3AA619D3B99A}"/>
              </a:ext>
            </a:extLst>
          </p:cNvPr>
          <p:cNvSpPr/>
          <p:nvPr/>
        </p:nvSpPr>
        <p:spPr>
          <a:xfrm>
            <a:off x="7346373" y="1350159"/>
            <a:ext cx="488372" cy="1153391"/>
          </a:xfrm>
          <a:prstGeom prst="curvedLeft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882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5919D3-DC3C-406A-9AC1-71FFCDFBA6B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" y="229135"/>
            <a:ext cx="8915400" cy="45858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Summary: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3333CC"/>
                </a:solidFill>
                <a:latin typeface="Arial" pitchFamily="34" charset="0"/>
                <a:ea typeface="+mn-ea"/>
              </a:rPr>
              <a:t>Three operational multisensor satellite water vapor products and two more (LVT, Percentile) potentially transitioning.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sz="2400" b="1" dirty="0">
              <a:solidFill>
                <a:srgbClr val="3333CC"/>
              </a:solidFill>
              <a:latin typeface="Arial" pitchFamily="34" charset="0"/>
              <a:ea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3333CC"/>
                </a:solidFill>
                <a:latin typeface="Arial" pitchFamily="34" charset="0"/>
                <a:ea typeface="+mn-ea"/>
              </a:rPr>
              <a:t>Blended TPW upgrades have improved RMS error by 25%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sz="2400" b="1" dirty="0">
              <a:solidFill>
                <a:srgbClr val="3333CC"/>
              </a:solidFill>
              <a:latin typeface="Arial" pitchFamily="34" charset="0"/>
              <a:ea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3333CC"/>
                </a:solidFill>
                <a:latin typeface="Arial" pitchFamily="34" charset="0"/>
                <a:ea typeface="+mn-ea"/>
              </a:rPr>
              <a:t>Useful to show moisture flows for heavy precipitation.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Future:  Can smallsats with microwave radiometers improve the products?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93AE71-943A-D59B-3551-B9E76EDF8074}"/>
              </a:ext>
            </a:extLst>
          </p:cNvPr>
          <p:cNvSpPr txBox="1"/>
          <p:nvPr/>
        </p:nvSpPr>
        <p:spPr>
          <a:xfrm>
            <a:off x="679456" y="5320605"/>
            <a:ext cx="78720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https://www.cira.colostate.edu/science-stories/understanding-flood-danger-both-imminent-and-in-the-future-cira-researchers-at-the-forefront/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34AC69-EDE5-FB1E-6866-BA93C35CD8EB}"/>
              </a:ext>
            </a:extLst>
          </p:cNvPr>
          <p:cNvSpPr txBox="1"/>
          <p:nvPr/>
        </p:nvSpPr>
        <p:spPr>
          <a:xfrm>
            <a:off x="1349319" y="6075402"/>
            <a:ext cx="6032787" cy="64633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/>
              <a:t>Hourly .</a:t>
            </a:r>
            <a:r>
              <a:rPr lang="en-US" i="1" dirty="0" err="1"/>
              <a:t>nc</a:t>
            </a:r>
            <a:r>
              <a:rPr lang="en-US" i="1" dirty="0"/>
              <a:t> operational files available at :</a:t>
            </a:r>
          </a:p>
          <a:p>
            <a:r>
              <a:rPr lang="en-US" i="1" dirty="0">
                <a:hlinkClick r:id="rId3"/>
              </a:rPr>
              <a:t>https://noaa-jpss.s3.amazonaws.com/index.html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42986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5C34E296-A22B-356E-3948-93A153601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0" t="52419" r="18945" b="9306"/>
          <a:stretch>
            <a:fillRect/>
          </a:stretch>
        </p:blipFill>
        <p:spPr bwMode="auto">
          <a:xfrm>
            <a:off x="103661" y="690840"/>
            <a:ext cx="3849700" cy="240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E64F25C-C1C4-B0F1-2FAD-CE4027613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" t="17560" r="15993" b="9334"/>
          <a:stretch>
            <a:fillRect/>
          </a:stretch>
        </p:blipFill>
        <p:spPr bwMode="auto">
          <a:xfrm>
            <a:off x="2966203" y="3676219"/>
            <a:ext cx="5660635" cy="299440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6">
            <a:extLst>
              <a:ext uri="{FF2B5EF4-FFF2-40B4-BE49-F238E27FC236}">
                <a16:creationId xmlns:a16="http://schemas.microsoft.com/office/drawing/2014/main" id="{14C8C1BB-29F4-5CD6-C25F-6C37261A7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8578" y="3846512"/>
            <a:ext cx="179619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altLang="en-US" dirty="0"/>
              <a:t>The next day…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F4128FD4-AF6D-8582-A253-68E42A68A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2414" y="4529558"/>
            <a:ext cx="10858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200" dirty="0"/>
              <a:t>Morning          Mar 10, 1995</a:t>
            </a:r>
          </a:p>
        </p:txBody>
      </p:sp>
      <p:sp>
        <p:nvSpPr>
          <p:cNvPr id="16" name="Line 14">
            <a:extLst>
              <a:ext uri="{FF2B5EF4-FFF2-40B4-BE49-F238E27FC236}">
                <a16:creationId xmlns:a16="http://schemas.microsoft.com/office/drawing/2014/main" id="{05EF069B-070E-0006-59A3-8898A54EC1AB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8750" y="4175442"/>
            <a:ext cx="5715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id="{34A47BAA-5063-3BB8-4992-E45D5E228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592" y="771569"/>
            <a:ext cx="1538365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altLang="en-US" sz="1200" dirty="0"/>
              <a:t>GOES Water Vapor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EFE8A5C-1F3C-ED80-5B34-D960468252A2}"/>
              </a:ext>
            </a:extLst>
          </p:cNvPr>
          <p:cNvGrpSpPr/>
          <p:nvPr/>
        </p:nvGrpSpPr>
        <p:grpSpPr>
          <a:xfrm>
            <a:off x="4035164" y="370449"/>
            <a:ext cx="4994536" cy="2887101"/>
            <a:chOff x="4134341" y="461522"/>
            <a:chExt cx="4781059" cy="2738878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C2B8CA63-22E8-6442-A381-9263820B01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96" t="22191" r="22481" b="8673"/>
            <a:stretch>
              <a:fillRect/>
            </a:stretch>
          </p:blipFill>
          <p:spPr bwMode="auto">
            <a:xfrm>
              <a:off x="4134341" y="461522"/>
              <a:ext cx="4343399" cy="2667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8">
              <a:extLst>
                <a:ext uri="{FF2B5EF4-FFF2-40B4-BE49-F238E27FC236}">
                  <a16:creationId xmlns:a16="http://schemas.microsoft.com/office/drawing/2014/main" id="{88AA3CB4-6E59-F4D9-9537-199B9AD42D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64823" y="2683617"/>
              <a:ext cx="1371600" cy="32117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600" dirty="0"/>
                <a:t>Mar 10 1995</a:t>
              </a:r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BFB9101E-6AC3-D397-3B66-B740ADFC08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0000" y="1066800"/>
              <a:ext cx="609600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500"/>
                <a:t>CA</a:t>
              </a:r>
            </a:p>
          </p:txBody>
        </p:sp>
        <p:sp>
          <p:nvSpPr>
            <p:cNvPr id="18" name="Text Box 16">
              <a:extLst>
                <a:ext uri="{FF2B5EF4-FFF2-40B4-BE49-F238E27FC236}">
                  <a16:creationId xmlns:a16="http://schemas.microsoft.com/office/drawing/2014/main" id="{48AC7EFE-7AB9-3BCD-7CEC-D95B87ADDA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4864" y="845402"/>
              <a:ext cx="2907478" cy="321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600" dirty="0">
                  <a:solidFill>
                    <a:schemeClr val="bg1"/>
                  </a:solidFill>
                </a:rPr>
                <a:t>SSM/I Total Precipitable Water</a:t>
              </a:r>
            </a:p>
          </p:txBody>
        </p:sp>
        <p:pic>
          <p:nvPicPr>
            <p:cNvPr id="19" name="Picture 17">
              <a:extLst>
                <a:ext uri="{FF2B5EF4-FFF2-40B4-BE49-F238E27FC236}">
                  <a16:creationId xmlns:a16="http://schemas.microsoft.com/office/drawing/2014/main" id="{7CC212C5-C472-82B3-15A0-D0E1850756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17" t="93750" r="9375" b="4167"/>
            <a:stretch>
              <a:fillRect/>
            </a:stretch>
          </p:blipFill>
          <p:spPr bwMode="auto">
            <a:xfrm>
              <a:off x="4572000" y="3048000"/>
              <a:ext cx="4343400" cy="15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31D9C920-9A7E-DCCD-C1BF-97AF8CA8D7F4}"/>
              </a:ext>
            </a:extLst>
          </p:cNvPr>
          <p:cNvSpPr/>
          <p:nvPr/>
        </p:nvSpPr>
        <p:spPr>
          <a:xfrm>
            <a:off x="2028511" y="1235587"/>
            <a:ext cx="1471692" cy="1576034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15">
            <a:extLst>
              <a:ext uri="{FF2B5EF4-FFF2-40B4-BE49-F238E27FC236}">
                <a16:creationId xmlns:a16="http://schemas.microsoft.com/office/drawing/2014/main" id="{395194D7-0F87-59F2-A760-2EFED02B6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765" y="3176324"/>
            <a:ext cx="1976827" cy="58477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txBody>
          <a:bodyPr wrap="square">
            <a:spAutoFit/>
          </a:bodyPr>
          <a:lstStyle/>
          <a:p>
            <a:r>
              <a:rPr lang="en-US" altLang="en-US" sz="1600" dirty="0"/>
              <a:t>Atmospheric river not apparent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1E0935-017D-D720-AF71-1A0C74676F58}"/>
              </a:ext>
            </a:extLst>
          </p:cNvPr>
          <p:cNvCxnSpPr>
            <a:endCxn id="2" idx="3"/>
          </p:cNvCxnSpPr>
          <p:nvPr/>
        </p:nvCxnSpPr>
        <p:spPr>
          <a:xfrm flipV="1">
            <a:off x="1812343" y="2548328"/>
            <a:ext cx="346241" cy="6288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58CE744-3E76-3A52-3DFF-906481BCBCA4}"/>
              </a:ext>
            </a:extLst>
          </p:cNvPr>
          <p:cNvSpPr txBox="1"/>
          <p:nvPr/>
        </p:nvSpPr>
        <p:spPr>
          <a:xfrm>
            <a:off x="384592" y="5824821"/>
            <a:ext cx="19768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Courtesy Sheldon </a:t>
            </a:r>
            <a:r>
              <a:rPr lang="en-US" sz="1050" i="1" dirty="0" err="1"/>
              <a:t>Kusselson</a:t>
            </a:r>
            <a:endParaRPr lang="en-US" sz="1050" i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80278E-B194-0630-9491-88C0AB2C6527}"/>
              </a:ext>
            </a:extLst>
          </p:cNvPr>
          <p:cNvSpPr txBox="1"/>
          <p:nvPr/>
        </p:nvSpPr>
        <p:spPr>
          <a:xfrm>
            <a:off x="153826" y="3790894"/>
            <a:ext cx="28546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“The Moment NWS WFO Monterey First Took Serious Notice of Microwave”</a:t>
            </a:r>
          </a:p>
        </p:txBody>
      </p:sp>
    </p:spTree>
    <p:extLst>
      <p:ext uri="{BB962C8B-B14F-4D97-AF65-F5344CB8AC3E}">
        <p14:creationId xmlns:p14="http://schemas.microsoft.com/office/powerpoint/2010/main" val="80151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633728-C37E-12E4-9B16-081CD54B5423}"/>
              </a:ext>
            </a:extLst>
          </p:cNvPr>
          <p:cNvSpPr txBox="1"/>
          <p:nvPr/>
        </p:nvSpPr>
        <p:spPr>
          <a:xfrm>
            <a:off x="1148715" y="2674621"/>
            <a:ext cx="6629400" cy="1869743"/>
          </a:xfrm>
          <a:prstGeom prst="rect">
            <a:avLst/>
          </a:prstGeom>
          <a:noFill/>
          <a:ln w="22225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defTabSz="68580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kern="0" dirty="0">
                <a:solidFill>
                  <a:srgbClr val="3333CC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https://cat.cira.colostate.edu/SPoRT/Layered/Advected/ALPW_Hourly.htm</a:t>
            </a:r>
            <a:r>
              <a:rPr lang="en-US" sz="1050" b="1" kern="0" dirty="0">
                <a:solidFill>
                  <a:srgbClr val="3333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&lt;- ALPW CONUS </a:t>
            </a:r>
            <a:r>
              <a:rPr lang="en-US" sz="1050" b="1" i="1" kern="0" dirty="0">
                <a:solidFill>
                  <a:srgbClr val="3333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Hourly</a:t>
            </a:r>
          </a:p>
          <a:p>
            <a:pPr defTabSz="68580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i="1" kern="0" dirty="0">
                <a:solidFill>
                  <a:srgbClr val="3333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1050" b="1" i="1" u="sng" kern="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hlinkClick r:id="rId3"/>
            </a:endParaRPr>
          </a:p>
          <a:p>
            <a:pPr defTabSz="68580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i="1" u="sng" kern="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http://cat.cira.colostate.edu/ALPX/ALPW_Percentile/index.html</a:t>
            </a:r>
            <a:r>
              <a:rPr lang="en-US" sz="1050" b="1" i="1" kern="0" dirty="0">
                <a:solidFill>
                  <a:srgbClr val="3333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 &lt;- LPW 5th, 95, 99th and max percentiles</a:t>
            </a:r>
            <a:endParaRPr lang="en-US" sz="900" b="1" i="1" kern="0" dirty="0">
              <a:solidFill>
                <a:srgbClr val="3333CC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defTabSz="68580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i="1" kern="0" dirty="0">
                <a:solidFill>
                  <a:srgbClr val="3333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900" b="1" i="1" kern="0" dirty="0">
              <a:solidFill>
                <a:srgbClr val="3333CC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defTabSz="68580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i="1" u="sng" kern="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http://cat.cira.colostate.edu/ALPX/LVT/lvt.htm</a:t>
            </a:r>
            <a:r>
              <a:rPr lang="en-US" sz="1050" b="1" i="1" kern="0" dirty="0">
                <a:solidFill>
                  <a:srgbClr val="3333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                &lt;- ALPW vapor transport (GFS winds)</a:t>
            </a:r>
            <a:endParaRPr lang="en-US" sz="900" b="1" i="1" kern="0" dirty="0">
              <a:solidFill>
                <a:srgbClr val="3333CC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defTabSz="68580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kern="0" dirty="0">
                <a:solidFill>
                  <a:srgbClr val="3333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900" b="1" kern="0" dirty="0">
              <a:solidFill>
                <a:srgbClr val="3333CC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defTabSz="68580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u="sng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http://cat.cira.colostate.edu/ALPX/ADVLUT/ALPX_ADVLUT_212.png</a:t>
            </a:r>
            <a:r>
              <a:rPr lang="en-US" sz="105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 </a:t>
            </a:r>
            <a:r>
              <a:rPr lang="en-US" sz="1050" b="1" kern="0" dirty="0">
                <a:solidFill>
                  <a:srgbClr val="3333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&lt;- full resolution global 4-panel image (Large</a:t>
            </a:r>
            <a:r>
              <a:rPr lang="en-US" sz="105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</a:p>
          <a:p>
            <a:pPr defTabSz="685800">
              <a:spcBef>
                <a:spcPts val="0"/>
              </a:spcBef>
              <a:spcAft>
                <a:spcPts val="0"/>
              </a:spcAft>
              <a:defRPr/>
            </a:pPr>
            <a:endParaRPr lang="en-US" sz="1050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defTabSz="68580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https://rammb-slider.cira.colostate.edu/?sat=goes-18</a:t>
            </a:r>
            <a:r>
              <a:rPr lang="en-US" sz="135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50" b="1" kern="0" dirty="0">
                <a:solidFill>
                  <a:srgbClr val="3333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&lt;- GOES-West view, use menu for ALPW layers</a:t>
            </a:r>
            <a:endParaRPr lang="en-US" sz="1350" b="1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>
              <a:spcBef>
                <a:spcPts val="0"/>
              </a:spcBef>
              <a:spcAft>
                <a:spcPts val="0"/>
              </a:spcAft>
              <a:defRPr/>
            </a:pPr>
            <a:endParaRPr lang="en-US" sz="900" b="1" u="sng" kern="0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>
              <a:spcBef>
                <a:spcPts val="0"/>
              </a:spcBef>
              <a:spcAft>
                <a:spcPts val="0"/>
              </a:spcAft>
              <a:defRPr/>
            </a:pPr>
            <a:endParaRPr lang="en-US" sz="900" b="1" kern="0" dirty="0">
              <a:solidFill>
                <a:srgbClr val="3333CC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824D6F-C8AB-1E2D-78B2-7FF6D7FD13CB}"/>
              </a:ext>
            </a:extLst>
          </p:cNvPr>
          <p:cNvSpPr txBox="1"/>
          <p:nvPr/>
        </p:nvSpPr>
        <p:spPr>
          <a:xfrm>
            <a:off x="4234943" y="2138695"/>
            <a:ext cx="1590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Links</a:t>
            </a:r>
          </a:p>
        </p:txBody>
      </p:sp>
    </p:spTree>
    <p:extLst>
      <p:ext uri="{BB962C8B-B14F-4D97-AF65-F5344CB8AC3E}">
        <p14:creationId xmlns:p14="http://schemas.microsoft.com/office/powerpoint/2010/main" val="510907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7F091E-2F2F-A98D-1FD4-090AC0C00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919D3-DC3C-406A-9AC1-71FFCDFBA6BA}" type="slidenum">
              <a:rPr lang="en-US" altLang="en-US" smtClean="0"/>
              <a:pPr/>
              <a:t>21</a:t>
            </a:fld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E07B3F-6439-B8C1-3B6A-D1FA39591214}"/>
              </a:ext>
            </a:extLst>
          </p:cNvPr>
          <p:cNvSpPr txBox="1"/>
          <p:nvPr/>
        </p:nvSpPr>
        <p:spPr>
          <a:xfrm>
            <a:off x="3553385" y="2924735"/>
            <a:ext cx="2037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896885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8AE2B9-E95F-E7AB-E553-71E6C557F6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915" t="32447" r="5965" b="38179"/>
          <a:stretch/>
        </p:blipFill>
        <p:spPr>
          <a:xfrm>
            <a:off x="3466522" y="1087743"/>
            <a:ext cx="2791430" cy="2321017"/>
          </a:xfrm>
          <a:prstGeom prst="rect">
            <a:avLst/>
          </a:prstGeom>
        </p:spPr>
      </p:pic>
      <p:pic>
        <p:nvPicPr>
          <p:cNvPr id="7" name="Picture 6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7EA31959-99B0-44D5-65F9-6EC8CD35B6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81" t="10681" r="-2" b="58565"/>
          <a:stretch/>
        </p:blipFill>
        <p:spPr>
          <a:xfrm>
            <a:off x="3466522" y="3429000"/>
            <a:ext cx="2791430" cy="20709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A13E06-C11E-0910-B6BD-84FB09AFAD43}"/>
              </a:ext>
            </a:extLst>
          </p:cNvPr>
          <p:cNvSpPr txBox="1"/>
          <p:nvPr/>
        </p:nvSpPr>
        <p:spPr>
          <a:xfrm>
            <a:off x="5850816" y="887001"/>
            <a:ext cx="3276319" cy="547072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Mesoscale Precipitation Discussion 0155</a:t>
            </a:r>
          </a:p>
          <a:p>
            <a:r>
              <a:rPr lang="en-US" sz="900" dirty="0"/>
              <a:t>NWS Weather Prediction Center College Park MD</a:t>
            </a:r>
          </a:p>
          <a:p>
            <a:r>
              <a:rPr lang="en-US" sz="900" dirty="0"/>
              <a:t>845 AM EDT Fri Apr 12 2024</a:t>
            </a:r>
          </a:p>
          <a:p>
            <a:endParaRPr lang="en-US" sz="900" dirty="0"/>
          </a:p>
          <a:p>
            <a:r>
              <a:rPr lang="en-US" sz="900" dirty="0"/>
              <a:t>Areas affected...Northern New England</a:t>
            </a:r>
          </a:p>
          <a:p>
            <a:endParaRPr lang="en-US" sz="900" dirty="0"/>
          </a:p>
          <a:p>
            <a:r>
              <a:rPr lang="en-US" sz="900" dirty="0"/>
              <a:t>Concerning...Heavy rainfall...Flash flooding likely</a:t>
            </a:r>
          </a:p>
          <a:p>
            <a:endParaRPr lang="en-US" sz="900" dirty="0"/>
          </a:p>
          <a:p>
            <a:r>
              <a:rPr lang="en-US" sz="900" dirty="0"/>
              <a:t>Valid 121245Z - 121845Z</a:t>
            </a:r>
          </a:p>
          <a:p>
            <a:r>
              <a:rPr lang="en-US" sz="900" dirty="0"/>
              <a:t>…</a:t>
            </a:r>
          </a:p>
          <a:p>
            <a:r>
              <a:rPr lang="en-US" sz="900" dirty="0"/>
              <a:t>DISCUSSION...A deep layer trough of low pressure continues to</a:t>
            </a:r>
          </a:p>
          <a:p>
            <a:r>
              <a:rPr lang="en-US" sz="900" dirty="0"/>
              <a:t>advance into the Northeast U.S. this morning with a surge of</a:t>
            </a:r>
          </a:p>
          <a:p>
            <a:r>
              <a:rPr lang="en-US" sz="900" dirty="0"/>
              <a:t>strong warm air advection and moisture transport lifting up across much of New England. In fact, a warm front continues to surge northward across the interior of New England which is yielding the arrival of a notably warm/moist airmass in off the western Atlantic Ocean…</a:t>
            </a:r>
          </a:p>
          <a:p>
            <a:endParaRPr lang="en-US" sz="900" dirty="0"/>
          </a:p>
          <a:p>
            <a:r>
              <a:rPr lang="en-US" sz="1200" i="1" dirty="0">
                <a:highlight>
                  <a:srgbClr val="FFFF00"/>
                </a:highlight>
              </a:rPr>
              <a:t>The early morning CIRA-ALPW data shows the LPW in the SFC/700mb layer exceeding the 95th percentile of climatology, and this will play a key role in conjunction with a southerly low-level jet of 50 to 60+ kts in driving efficient rainfall processes for elevated rainfall rates. The CIRA-LVT magnitudes below 700 mb are particularly strong right now nosing up across areas of</a:t>
            </a:r>
          </a:p>
          <a:p>
            <a:r>
              <a:rPr lang="en-US" sz="1200" i="1" dirty="0">
                <a:highlight>
                  <a:srgbClr val="FFFF00"/>
                </a:highlight>
              </a:rPr>
              <a:t>central/eastern MA and southern NH, with magnitudes exceeding 300 kg/m/s.</a:t>
            </a:r>
          </a:p>
          <a:p>
            <a:r>
              <a:rPr lang="en-US" sz="1050" dirty="0"/>
              <a:t>…</a:t>
            </a:r>
          </a:p>
          <a:p>
            <a:r>
              <a:rPr lang="en-US" sz="900" dirty="0" err="1"/>
              <a:t>Orrison</a:t>
            </a:r>
            <a:endParaRPr lang="en-US" sz="900" dirty="0"/>
          </a:p>
          <a:p>
            <a:endParaRPr lang="en-US" sz="900" dirty="0"/>
          </a:p>
          <a:p>
            <a:r>
              <a:rPr lang="en-US" sz="900" dirty="0"/>
              <a:t>ATTN...WFO...BOX...CAR...GYX...</a:t>
            </a:r>
          </a:p>
          <a:p>
            <a:r>
              <a:rPr lang="en-US" sz="900" dirty="0"/>
              <a:t>ATTN...RFC...NERFC...NWC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032F5A-B49D-D801-689F-72AADA55AF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24" t="29830" r="54900" b="40796"/>
          <a:stretch/>
        </p:blipFill>
        <p:spPr>
          <a:xfrm>
            <a:off x="530998" y="1087743"/>
            <a:ext cx="2808494" cy="2251805"/>
          </a:xfrm>
          <a:prstGeom prst="rect">
            <a:avLst/>
          </a:prstGeom>
        </p:spPr>
      </p:pic>
      <p:pic>
        <p:nvPicPr>
          <p:cNvPr id="6" name="Picture 5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DA36058C-926F-150A-6752-5E87CA420D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8" t="10681" r="50000" b="58565"/>
          <a:stretch/>
        </p:blipFill>
        <p:spPr>
          <a:xfrm>
            <a:off x="530998" y="3429000"/>
            <a:ext cx="2808494" cy="20709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CA1041-AB11-DEDA-47C8-02ED294C0B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988" t="39047" r="27635" b="52518"/>
          <a:stretch/>
        </p:blipFill>
        <p:spPr>
          <a:xfrm>
            <a:off x="1526610" y="4932415"/>
            <a:ext cx="3754884" cy="4564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F91368-B32B-4A97-25C5-B89354E7F4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0303" b="12542"/>
          <a:stretch/>
        </p:blipFill>
        <p:spPr>
          <a:xfrm>
            <a:off x="1526610" y="1133512"/>
            <a:ext cx="4031962" cy="44910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80A286-B29B-D2FD-7A03-0BC1A7FA1D3B}"/>
              </a:ext>
            </a:extLst>
          </p:cNvPr>
          <p:cNvSpPr txBox="1"/>
          <p:nvPr/>
        </p:nvSpPr>
        <p:spPr>
          <a:xfrm>
            <a:off x="3542590" y="2866034"/>
            <a:ext cx="1040092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ptos" panose="02110004020202020204"/>
                <a:ea typeface="+mn-ea"/>
              </a:rPr>
              <a:t>850-700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234311-4290-F139-82E6-BB85DC69C695}"/>
              </a:ext>
            </a:extLst>
          </p:cNvPr>
          <p:cNvSpPr txBox="1"/>
          <p:nvPr/>
        </p:nvSpPr>
        <p:spPr>
          <a:xfrm>
            <a:off x="3531906" y="3462921"/>
            <a:ext cx="1040093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ptos" panose="02110004020202020204"/>
                <a:ea typeface="+mn-ea"/>
              </a:rPr>
              <a:t>850-700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59B880-3E4B-F82B-E3E9-5E577186282A}"/>
              </a:ext>
            </a:extLst>
          </p:cNvPr>
          <p:cNvSpPr txBox="1"/>
          <p:nvPr/>
        </p:nvSpPr>
        <p:spPr>
          <a:xfrm>
            <a:off x="597338" y="2864432"/>
            <a:ext cx="972260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ptos" panose="02110004020202020204"/>
                <a:ea typeface="+mn-ea"/>
              </a:rPr>
              <a:t>Sfc-850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E97D66-D7B0-519C-90BE-E7ECE2B5F9B3}"/>
              </a:ext>
            </a:extLst>
          </p:cNvPr>
          <p:cNvSpPr txBox="1"/>
          <p:nvPr/>
        </p:nvSpPr>
        <p:spPr>
          <a:xfrm>
            <a:off x="597338" y="3519390"/>
            <a:ext cx="972260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ptos" panose="02110004020202020204"/>
                <a:ea typeface="+mn-ea"/>
              </a:rPr>
              <a:t>Sfc-850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8E0D8E-4A87-A570-645E-D451AF61AC7B}"/>
              </a:ext>
            </a:extLst>
          </p:cNvPr>
          <p:cNvSpPr txBox="1"/>
          <p:nvPr/>
        </p:nvSpPr>
        <p:spPr>
          <a:xfrm>
            <a:off x="2038071" y="5980309"/>
            <a:ext cx="2856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13 UTC 12 April 2024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2AFD93-C397-0A50-2FB9-923B6B30F721}"/>
              </a:ext>
            </a:extLst>
          </p:cNvPr>
          <p:cNvSpPr txBox="1"/>
          <p:nvPr/>
        </p:nvSpPr>
        <p:spPr>
          <a:xfrm>
            <a:off x="1654907" y="5499934"/>
            <a:ext cx="36265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Percentile Ranking 2013-2023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770129-8C53-C272-88FC-E8D1CDE8B27B}"/>
              </a:ext>
            </a:extLst>
          </p:cNvPr>
          <p:cNvSpPr txBox="1"/>
          <p:nvPr/>
        </p:nvSpPr>
        <p:spPr>
          <a:xfrm>
            <a:off x="2083921" y="1962789"/>
            <a:ext cx="5204439" cy="138499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100" i="1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“These were very helpful in assessing the heavy rainfall evolution that was unfolding on the morning of April 12th.”</a:t>
            </a:r>
          </a:p>
          <a:p>
            <a:r>
              <a:rPr lang="en-US" sz="2100" i="1" dirty="0">
                <a:latin typeface="Aptos" panose="020B0004020202020204" pitchFamily="34" charset="0"/>
              </a:rPr>
              <a:t>		- Andrew </a:t>
            </a:r>
            <a:r>
              <a:rPr lang="en-US" sz="2100" i="1" dirty="0" err="1">
                <a:latin typeface="Aptos" panose="020B0004020202020204" pitchFamily="34" charset="0"/>
              </a:rPr>
              <a:t>Orrison</a:t>
            </a:r>
            <a:r>
              <a:rPr lang="en-US" sz="2100" i="1" dirty="0">
                <a:latin typeface="Aptos" panose="020B0004020202020204" pitchFamily="34" charset="0"/>
              </a:rPr>
              <a:t>, WPC</a:t>
            </a:r>
            <a:endParaRPr lang="en-US" sz="2100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EE8F5E-556A-E999-E503-F2777F5FB67A}"/>
              </a:ext>
            </a:extLst>
          </p:cNvPr>
          <p:cNvSpPr txBox="1"/>
          <p:nvPr/>
        </p:nvSpPr>
        <p:spPr>
          <a:xfrm>
            <a:off x="1203512" y="255494"/>
            <a:ext cx="738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Working towards getting forecasters to routinely use the products… </a:t>
            </a:r>
          </a:p>
        </p:txBody>
      </p:sp>
    </p:spTree>
    <p:extLst>
      <p:ext uri="{BB962C8B-B14F-4D97-AF65-F5344CB8AC3E}">
        <p14:creationId xmlns:p14="http://schemas.microsoft.com/office/powerpoint/2010/main" val="179303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>
          <a:extLst>
            <a:ext uri="{FF2B5EF4-FFF2-40B4-BE49-F238E27FC236}">
              <a16:creationId xmlns:a16="http://schemas.microsoft.com/office/drawing/2014/main" id="{01A6B555-6AF6-DF1C-2CD1-1F5AAD41B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lage of different colors&#10;&#10;Description automatically generated">
            <a:extLst>
              <a:ext uri="{FF2B5EF4-FFF2-40B4-BE49-F238E27FC236}">
                <a16:creationId xmlns:a16="http://schemas.microsoft.com/office/drawing/2014/main" id="{6994E361-F757-F194-7844-A3E784512C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7563"/>
            <a:ext cx="9144000" cy="4102873"/>
          </a:xfrm>
          <a:prstGeom prst="rect">
            <a:avLst/>
          </a:prstGeom>
        </p:spPr>
      </p:pic>
      <p:sp>
        <p:nvSpPr>
          <p:cNvPr id="757" name="Google Shape;757;p113">
            <a:extLst>
              <a:ext uri="{FF2B5EF4-FFF2-40B4-BE49-F238E27FC236}">
                <a16:creationId xmlns:a16="http://schemas.microsoft.com/office/drawing/2014/main" id="{1AE9487B-1FE5-1BCD-3F78-9A56B8F9D16D}"/>
              </a:ext>
            </a:extLst>
          </p:cNvPr>
          <p:cNvSpPr txBox="1"/>
          <p:nvPr/>
        </p:nvSpPr>
        <p:spPr>
          <a:xfrm>
            <a:off x="3358306" y="2722333"/>
            <a:ext cx="1149409" cy="40011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" sz="2000" b="1">
                <a:solidFill>
                  <a:srgbClr val="21399F"/>
                </a:solidFill>
                <a:latin typeface="Arial"/>
                <a:ea typeface="Arial"/>
                <a:cs typeface="Arial"/>
                <a:sym typeface="Arial"/>
              </a:rPr>
              <a:t>Sfc-850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113">
            <a:extLst>
              <a:ext uri="{FF2B5EF4-FFF2-40B4-BE49-F238E27FC236}">
                <a16:creationId xmlns:a16="http://schemas.microsoft.com/office/drawing/2014/main" id="{8F3FF046-BF3C-EB2F-3D84-152EE2A297B1}"/>
              </a:ext>
            </a:extLst>
          </p:cNvPr>
          <p:cNvSpPr txBox="1"/>
          <p:nvPr/>
        </p:nvSpPr>
        <p:spPr>
          <a:xfrm>
            <a:off x="5921569" y="2932432"/>
            <a:ext cx="1149409" cy="40011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" sz="2000" b="1" dirty="0">
                <a:solidFill>
                  <a:srgbClr val="21399F"/>
                </a:solidFill>
                <a:latin typeface="Arial"/>
                <a:ea typeface="Arial"/>
                <a:cs typeface="Arial"/>
                <a:sym typeface="Arial"/>
              </a:rPr>
              <a:t>850-700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113">
            <a:extLst>
              <a:ext uri="{FF2B5EF4-FFF2-40B4-BE49-F238E27FC236}">
                <a16:creationId xmlns:a16="http://schemas.microsoft.com/office/drawing/2014/main" id="{2B5ED663-54C4-F83B-321D-C1B75B8B9479}"/>
              </a:ext>
            </a:extLst>
          </p:cNvPr>
          <p:cNvSpPr txBox="1"/>
          <p:nvPr/>
        </p:nvSpPr>
        <p:spPr>
          <a:xfrm>
            <a:off x="7609175" y="4606140"/>
            <a:ext cx="1149409" cy="40011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" sz="2000" b="1" dirty="0">
                <a:solidFill>
                  <a:srgbClr val="21399F"/>
                </a:solidFill>
                <a:latin typeface="Arial"/>
                <a:ea typeface="Arial"/>
                <a:cs typeface="Arial"/>
                <a:sym typeface="Arial"/>
              </a:rPr>
              <a:t>500-300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113">
            <a:extLst>
              <a:ext uri="{FF2B5EF4-FFF2-40B4-BE49-F238E27FC236}">
                <a16:creationId xmlns:a16="http://schemas.microsoft.com/office/drawing/2014/main" id="{6D5584F4-557A-675D-E77B-4D53994D6A59}"/>
              </a:ext>
            </a:extLst>
          </p:cNvPr>
          <p:cNvSpPr txBox="1"/>
          <p:nvPr/>
        </p:nvSpPr>
        <p:spPr>
          <a:xfrm>
            <a:off x="3276115" y="4606140"/>
            <a:ext cx="1231600" cy="40011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" sz="2000" b="1">
                <a:solidFill>
                  <a:srgbClr val="21399F"/>
                </a:solidFill>
                <a:latin typeface="Arial"/>
                <a:ea typeface="Arial"/>
                <a:cs typeface="Arial"/>
                <a:sym typeface="Arial"/>
              </a:rPr>
              <a:t>700-500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1" name="Google Shape;761;p113">
            <a:extLst>
              <a:ext uri="{FF2B5EF4-FFF2-40B4-BE49-F238E27FC236}">
                <a16:creationId xmlns:a16="http://schemas.microsoft.com/office/drawing/2014/main" id="{C22CAA25-4BA6-4283-6850-A955943DA0D4}"/>
              </a:ext>
            </a:extLst>
          </p:cNvPr>
          <p:cNvGrpSpPr/>
          <p:nvPr/>
        </p:nvGrpSpPr>
        <p:grpSpPr>
          <a:xfrm>
            <a:off x="3076093" y="5572685"/>
            <a:ext cx="3749041" cy="534260"/>
            <a:chOff x="2353084" y="533400"/>
            <a:chExt cx="4305300" cy="856827"/>
          </a:xfrm>
        </p:grpSpPr>
        <p:pic>
          <p:nvPicPr>
            <p:cNvPr id="762" name="Google Shape;762;p113" descr="http://cat.cira.colostate.edu/sport/layered/advected/LPW_alt_colorbar.png">
              <a:extLst>
                <a:ext uri="{FF2B5EF4-FFF2-40B4-BE49-F238E27FC236}">
                  <a16:creationId xmlns:a16="http://schemas.microsoft.com/office/drawing/2014/main" id="{AD071ABA-9F2B-4B76-83EC-DBA7D3078E9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353084" y="533400"/>
              <a:ext cx="4305300" cy="485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3" name="Google Shape;763;p113">
              <a:extLst>
                <a:ext uri="{FF2B5EF4-FFF2-40B4-BE49-F238E27FC236}">
                  <a16:creationId xmlns:a16="http://schemas.microsoft.com/office/drawing/2014/main" id="{5B56A741-3334-8AB1-8974-CA30CBF7F362}"/>
                </a:ext>
              </a:extLst>
            </p:cNvPr>
            <p:cNvSpPr txBox="1"/>
            <p:nvPr/>
          </p:nvSpPr>
          <p:spPr>
            <a:xfrm>
              <a:off x="2841279" y="896691"/>
              <a:ext cx="3276599" cy="4935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r>
                <a:rPr lang="en" sz="1400" b="1" dirty="0">
                  <a:solidFill>
                    <a:srgbClr val="C0504D"/>
                  </a:solidFill>
                  <a:latin typeface="Arial"/>
                  <a:ea typeface="Arial"/>
                  <a:cs typeface="Arial"/>
                  <a:sym typeface="Arial"/>
                </a:rPr>
                <a:t>Layer Precipitable Water (mm)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FE9DA12-29AA-D11E-CA40-22ACCE6D815D}"/>
              </a:ext>
            </a:extLst>
          </p:cNvPr>
          <p:cNvSpPr/>
          <p:nvPr/>
        </p:nvSpPr>
        <p:spPr>
          <a:xfrm>
            <a:off x="4950614" y="1347989"/>
            <a:ext cx="1406235" cy="15454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C354B6-558F-989C-AC13-8F6A5EA50C5E}"/>
              </a:ext>
            </a:extLst>
          </p:cNvPr>
          <p:cNvSpPr txBox="1"/>
          <p:nvPr/>
        </p:nvSpPr>
        <p:spPr>
          <a:xfrm>
            <a:off x="1371980" y="548427"/>
            <a:ext cx="6271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Hourly Advected Layer Precipitable Water (ALPW) – </a:t>
            </a:r>
          </a:p>
          <a:p>
            <a:pPr algn="ctr"/>
            <a:r>
              <a:rPr lang="en-US" dirty="0"/>
              <a:t>Now operational!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A6AD11-B255-B2D0-8BAC-9251A68151BD}"/>
              </a:ext>
            </a:extLst>
          </p:cNvPr>
          <p:cNvGrpSpPr/>
          <p:nvPr/>
        </p:nvGrpSpPr>
        <p:grpSpPr>
          <a:xfrm>
            <a:off x="1021978" y="167288"/>
            <a:ext cx="6373906" cy="6330508"/>
            <a:chOff x="773207" y="90767"/>
            <a:chExt cx="6373906" cy="6330508"/>
          </a:xfrm>
        </p:grpSpPr>
        <p:pic>
          <p:nvPicPr>
            <p:cNvPr id="9" name="Picture 2" descr="Graphic for MPD #1162">
              <a:extLst>
                <a:ext uri="{FF2B5EF4-FFF2-40B4-BE49-F238E27FC236}">
                  <a16:creationId xmlns:a16="http://schemas.microsoft.com/office/drawing/2014/main" id="{06F7D3D2-EB9D-EF53-A413-5FBC5AE163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8288" y="90767"/>
              <a:ext cx="4450977" cy="3338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AF20B08-A5E3-E574-9ADF-84672066A16D}"/>
                </a:ext>
              </a:extLst>
            </p:cNvPr>
            <p:cNvSpPr txBox="1"/>
            <p:nvPr/>
          </p:nvSpPr>
          <p:spPr>
            <a:xfrm>
              <a:off x="773207" y="2635623"/>
              <a:ext cx="6373906" cy="37856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Mesoscale Precipitation Discussion 1162</a:t>
              </a:r>
            </a:p>
            <a:p>
              <a:r>
                <a:rPr lang="en-US" sz="12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NWS Weather Prediction Center College Park MD</a:t>
              </a:r>
            </a:p>
            <a:p>
              <a:r>
                <a:rPr lang="en-US" sz="12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100 AM EST Thu Nov 21 2024</a:t>
              </a:r>
            </a:p>
            <a:p>
              <a:endParaRPr lang="en-US" sz="1200" b="1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2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Areas affected...Northern California</a:t>
              </a:r>
            </a:p>
            <a:p>
              <a:endParaRPr lang="en-US" sz="1200" b="1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2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Concerning...Heavy rainfall...Flash flooding possible</a:t>
              </a:r>
            </a:p>
            <a:p>
              <a:endParaRPr lang="en-US" sz="1200" b="1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2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Valid 210600Z - 211800Z</a:t>
              </a:r>
            </a:p>
            <a:p>
              <a:endParaRPr lang="en-US" sz="1200" b="1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2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SUMMARY...Nearly stationary atmospheric river will maintain heavy</a:t>
              </a:r>
            </a:p>
            <a:p>
              <a:r>
                <a:rPr lang="en-US" sz="12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rainfall across northern CA through Thursday morning with</a:t>
              </a:r>
            </a:p>
            <a:p>
              <a:r>
                <a:rPr lang="en-US" sz="12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increasing concerns for widespread areal flooding and possibly</a:t>
              </a:r>
            </a:p>
            <a:p>
              <a:r>
                <a:rPr lang="en-US" sz="12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some burn scar flash flooding.</a:t>
              </a:r>
            </a:p>
            <a:p>
              <a:endParaRPr lang="en-US" sz="1200" b="1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US" sz="12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DISCUSSION...The latest GOES-W Airmass RGB satellite imagery in</a:t>
              </a:r>
            </a:p>
            <a:p>
              <a:r>
                <a:rPr lang="en-US" sz="1200" b="1" dirty="0">
                  <a:highlight>
                    <a:srgbClr val="FFFF00"/>
                  </a:highlight>
                  <a:latin typeface="Courier New" panose="02070309020205020404" pitchFamily="49" charset="0"/>
                  <a:cs typeface="Courier New" panose="02070309020205020404" pitchFamily="49" charset="0"/>
                </a:rPr>
                <a:t>conjunction with CIRA-ALPW data shows a well-defined atmospheric</a:t>
              </a:r>
            </a:p>
            <a:p>
              <a:r>
                <a:rPr lang="en-US" sz="1200" b="1" dirty="0">
                  <a:highlight>
                    <a:srgbClr val="FFFF00"/>
                  </a:highlight>
                  <a:latin typeface="Courier New" panose="02070309020205020404" pitchFamily="49" charset="0"/>
                  <a:cs typeface="Courier New" panose="02070309020205020404" pitchFamily="49" charset="0"/>
                </a:rPr>
                <a:t>river </a:t>
              </a:r>
              <a:r>
                <a:rPr lang="en-US" sz="12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and an associated front currently stalled over northern CA</a:t>
              </a:r>
            </a:p>
            <a:p>
              <a:r>
                <a:rPr lang="en-US" sz="12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and the adjacent offshore waters extending southwestward off the</a:t>
              </a:r>
            </a:p>
            <a:p>
              <a:r>
                <a:rPr lang="en-US" sz="12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West Coast…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853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0E7977-A523-43C6-AE5D-31DA347BD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32" y="1475018"/>
            <a:ext cx="8969767" cy="3143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F175DE-968F-4D50-B6DE-90430DA775EC}"/>
              </a:ext>
            </a:extLst>
          </p:cNvPr>
          <p:cNvSpPr txBox="1"/>
          <p:nvPr/>
        </p:nvSpPr>
        <p:spPr>
          <a:xfrm>
            <a:off x="-1" y="104173"/>
            <a:ext cx="9144000" cy="120032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“Water vapor is a limiting factor in the amount of extreme precipitation more than the intensity of the weather causing the event” </a:t>
            </a:r>
            <a:r>
              <a:rPr lang="en-US" sz="2400" b="1" i="1" dirty="0">
                <a:solidFill>
                  <a:schemeClr val="bg1"/>
                </a:solidFill>
              </a:rPr>
              <a:t>(Kunkel et al. 2020)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E5AC92-2C89-4D87-A87B-479C8E53E1DE}"/>
              </a:ext>
            </a:extLst>
          </p:cNvPr>
          <p:cNvSpPr txBox="1"/>
          <p:nvPr/>
        </p:nvSpPr>
        <p:spPr>
          <a:xfrm>
            <a:off x="486136" y="4814835"/>
            <a:ext cx="81717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Compared &gt; 3000 Co-op stations to NCEP and MERRA-2 reanalysis from 1949 – present.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Noted disproportionately large effect on extreme precipitation at higher TPW values</a:t>
            </a:r>
          </a:p>
        </p:txBody>
      </p:sp>
    </p:spTree>
    <p:extLst>
      <p:ext uri="{BB962C8B-B14F-4D97-AF65-F5344CB8AC3E}">
        <p14:creationId xmlns:p14="http://schemas.microsoft.com/office/powerpoint/2010/main" val="39736868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8DA6C3E-1AC3-482A-D8CB-B40F0D5C32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66" t="17363" r="24167" b="22585"/>
          <a:stretch/>
        </p:blipFill>
        <p:spPr>
          <a:xfrm>
            <a:off x="46052" y="381000"/>
            <a:ext cx="3810000" cy="35052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755FD-0BBE-0016-E6DE-D385D4CFA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0" y="6456780"/>
            <a:ext cx="609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9FF65556-E9FD-49B4-9C1C-B2BD0689EE12}" type="slidenum">
              <a:rPr lang="en-US" smtClean="0"/>
              <a:pPr>
                <a:defRPr/>
              </a:pPr>
              <a:t>25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D56EEE-9AF4-F134-C7AC-D2CB93C72F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34" t="18669" r="18333" b="47389"/>
          <a:stretch/>
        </p:blipFill>
        <p:spPr>
          <a:xfrm>
            <a:off x="3939793" y="381000"/>
            <a:ext cx="5158155" cy="24384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0588FF-839C-20C6-6287-8DBAB35D83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33" t="19072" r="14999" b="19073"/>
          <a:stretch/>
        </p:blipFill>
        <p:spPr>
          <a:xfrm>
            <a:off x="3939792" y="2927540"/>
            <a:ext cx="4747007" cy="381223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08602C70-0AEA-0A85-8607-17513BD78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0" y="4004177"/>
            <a:ext cx="3558793" cy="2506318"/>
          </a:xfrm>
          <a:prstGeom prst="rect">
            <a:avLst/>
          </a:prstGeom>
          <a:noFill/>
          <a:ln w="222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FC6A88-FCBF-56B7-7FCD-DD9CD913D34F}"/>
              </a:ext>
            </a:extLst>
          </p:cNvPr>
          <p:cNvSpPr txBox="1"/>
          <p:nvPr/>
        </p:nvSpPr>
        <p:spPr>
          <a:xfrm>
            <a:off x="269623" y="6510495"/>
            <a:ext cx="33879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1" dirty="0"/>
              <a:t>Mears et al, 2018, Earth and Space Sciences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4DC82128-78A8-2060-D74D-693976B9A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0313"/>
            <a:ext cx="6096000" cy="390636"/>
          </a:xfrm>
          <a:prstGeom prst="rect">
            <a:avLst/>
          </a:prstGeom>
          <a:gradFill rotWithShape="0">
            <a:gsLst>
              <a:gs pos="0">
                <a:srgbClr val="3399FF"/>
              </a:gs>
              <a:gs pos="100000">
                <a:srgbClr val="3399FF">
                  <a:gamma/>
                  <a:shade val="46275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99CC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71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43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114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686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1432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6004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0576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5148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820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Water Vapor Fuels Climate Change Impacts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1D4F617E-7FCD-3E72-874A-10BB0C66E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87" y="1205481"/>
            <a:ext cx="7696200" cy="2852848"/>
          </a:xfrm>
          <a:prstGeom prst="rect">
            <a:avLst/>
          </a:prstGeom>
          <a:gradFill rotWithShape="0">
            <a:gsLst>
              <a:gs pos="0">
                <a:srgbClr val="3399FF"/>
              </a:gs>
              <a:gs pos="100000">
                <a:srgbClr val="3399FF">
                  <a:gamma/>
                  <a:shade val="46275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99CC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71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43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114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686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1432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6004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0576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5148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R="0" lvl="0" defTabSz="820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altLang="en-US" sz="2000" b="1" dirty="0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  <a:p>
            <a:pPr marL="342900" marR="0" lvl="0" indent="-342900" defTabSz="820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000" b="1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Global Mean TPW is ~26 mm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  <a:p>
            <a:pPr marL="342900" marR="0" lvl="0" indent="-342900" defTabSz="820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  <a:p>
            <a:pPr marL="342900" marR="0" lvl="0" indent="-342900" defTabSz="820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000" b="1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+1.5% / decade increase over global oceans observed (Mears et al 2018)</a:t>
            </a:r>
          </a:p>
          <a:p>
            <a:pPr marL="342900" marR="0" lvl="0" indent="-342900" defTabSz="820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  <a:p>
            <a:pPr marL="342900" marR="0" lvl="0" indent="-342900" defTabSz="820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000" b="1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Highest I’ve ever observed is 91 mm (GPS site, Slidell LA, Hurricane Katrina)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  <a:p>
            <a:pPr marL="0" marR="0" lvl="0" indent="0" algn="ctr" defTabSz="820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BED2E7-6730-95B7-7B52-7F54591CE07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270" t="16425" r="29682" b="2343"/>
          <a:stretch/>
        </p:blipFill>
        <p:spPr>
          <a:xfrm>
            <a:off x="702229" y="571853"/>
            <a:ext cx="6096000" cy="624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7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EE4072-A917-D583-06C2-B24EC1468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932" y="317810"/>
            <a:ext cx="5915722" cy="5915722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934EBF-C2B9-A996-0FF5-D9161BC4A8CE}"/>
              </a:ext>
            </a:extLst>
          </p:cNvPr>
          <p:cNvSpPr txBox="1"/>
          <p:nvPr/>
        </p:nvSpPr>
        <p:spPr>
          <a:xfrm rot="19833535">
            <a:off x="4901855" y="945845"/>
            <a:ext cx="3144638" cy="43489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0924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AD22C-F5F6-189C-A0F5-32B74342D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19" y="101313"/>
            <a:ext cx="8747310" cy="977900"/>
          </a:xfrm>
        </p:spPr>
        <p:txBody>
          <a:bodyPr/>
          <a:lstStyle/>
          <a:p>
            <a:pPr algn="ctr"/>
            <a:r>
              <a:rPr lang="en-US" dirty="0"/>
              <a:t>Challenge – Passive Microwave Sensors Do Not Sample at Regular Intervals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CAB01E20-3B24-F71D-7D6A-C56C6EF85B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55" y="1199029"/>
            <a:ext cx="5065206" cy="5065206"/>
          </a:xfrm>
        </p:spPr>
      </p:pic>
      <p:sp>
        <p:nvSpPr>
          <p:cNvPr id="6" name="Arrow: Curved Right 5">
            <a:extLst>
              <a:ext uri="{FF2B5EF4-FFF2-40B4-BE49-F238E27FC236}">
                <a16:creationId xmlns:a16="http://schemas.microsoft.com/office/drawing/2014/main" id="{5D479D8A-B9D1-4D60-7323-580BB1998060}"/>
              </a:ext>
            </a:extLst>
          </p:cNvPr>
          <p:cNvSpPr/>
          <p:nvPr/>
        </p:nvSpPr>
        <p:spPr>
          <a:xfrm rot="16505854">
            <a:off x="2445061" y="2393932"/>
            <a:ext cx="531994" cy="2922938"/>
          </a:xfrm>
          <a:prstGeom prst="curvedRightArrow">
            <a:avLst/>
          </a:prstGeom>
          <a:ln>
            <a:solidFill>
              <a:schemeClr val="accent1">
                <a:shade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601FBE-526D-D862-95C6-16D91B93D1B9}"/>
              </a:ext>
            </a:extLst>
          </p:cNvPr>
          <p:cNvSpPr txBox="1"/>
          <p:nvPr/>
        </p:nvSpPr>
        <p:spPr>
          <a:xfrm>
            <a:off x="73959" y="2875826"/>
            <a:ext cx="195084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prstClr val="black"/>
                </a:solidFill>
                <a:latin typeface="Calibri" panose="020F0502020204030204"/>
              </a:rPr>
              <a:t>NOAA </a:t>
            </a:r>
            <a:r>
              <a:rPr lang="en-US" sz="1600" b="0" dirty="0" err="1">
                <a:solidFill>
                  <a:prstClr val="black"/>
                </a:solidFill>
                <a:latin typeface="Calibri" panose="020F0502020204030204"/>
              </a:rPr>
              <a:t>QuickSounder</a:t>
            </a:r>
            <a:r>
              <a:rPr lang="en-US" sz="1600" b="0" dirty="0">
                <a:solidFill>
                  <a:prstClr val="black"/>
                </a:solidFill>
                <a:latin typeface="Calibri" panose="020F0502020204030204"/>
              </a:rPr>
              <a:t> ~2026 launch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514CC1-93CE-0856-BE33-42AC07FCEDB0}"/>
              </a:ext>
            </a:extLst>
          </p:cNvPr>
          <p:cNvSpPr txBox="1"/>
          <p:nvPr/>
        </p:nvSpPr>
        <p:spPr>
          <a:xfrm>
            <a:off x="5243661" y="1371600"/>
            <a:ext cx="3873543" cy="3785652"/>
          </a:xfrm>
          <a:prstGeom prst="rect">
            <a:avLst/>
          </a:prstGeom>
          <a:solidFill>
            <a:srgbClr val="0432FF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Polar MiRS constellation when ALPW operations commence (expect Fall 2024)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  <a:p>
            <a:pPr marL="214313" indent="-214313" defTabSz="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prstClr val="white"/>
                </a:solidFill>
                <a:latin typeface="Calibri" panose="020F0502020204030204"/>
              </a:rPr>
              <a:t>QuickSounder</a:t>
            </a: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 will fill a key gap</a:t>
            </a:r>
          </a:p>
          <a:p>
            <a:pPr marL="214313" indent="-214313" defTabSz="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  <a:p>
            <a:pPr marL="214313" indent="-214313" defTabSz="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Currently, 9 hour </a:t>
            </a:r>
            <a:r>
              <a:rPr lang="en-US" sz="2000" dirty="0" err="1">
                <a:solidFill>
                  <a:prstClr val="white"/>
                </a:solidFill>
                <a:latin typeface="Calibri" panose="020F0502020204030204"/>
              </a:rPr>
              <a:t>reachback</a:t>
            </a: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 window used for each hourly analysis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  <a:p>
            <a:pPr marL="214313" indent="-214313" defTabSz="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prstClr val="white"/>
                </a:solidFill>
                <a:latin typeface="Calibri" panose="020F0502020204030204"/>
              </a:rPr>
              <a:t>SmallSats</a:t>
            </a: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 in other planes welcome!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C6E14F-C2F7-93E6-CCEE-75AC74B3497C}"/>
              </a:ext>
            </a:extLst>
          </p:cNvPr>
          <p:cNvSpPr txBox="1"/>
          <p:nvPr/>
        </p:nvSpPr>
        <p:spPr>
          <a:xfrm rot="4082720">
            <a:off x="2862739" y="5676192"/>
            <a:ext cx="144339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NOAA-20/21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10A37E-6C3E-6749-53F0-6BBE8578D6DB}"/>
              </a:ext>
            </a:extLst>
          </p:cNvPr>
          <p:cNvSpPr txBox="1"/>
          <p:nvPr/>
        </p:nvSpPr>
        <p:spPr>
          <a:xfrm rot="18568233">
            <a:off x="3385767" y="1878016"/>
            <a:ext cx="127868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/>
              <a:t>MetOp</a:t>
            </a:r>
            <a:r>
              <a:rPr lang="en-US" sz="1600" dirty="0"/>
              <a:t>-B/C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3AA239-2349-1C03-E976-2B1B35F99EDA}"/>
              </a:ext>
            </a:extLst>
          </p:cNvPr>
          <p:cNvSpPr txBox="1"/>
          <p:nvPr/>
        </p:nvSpPr>
        <p:spPr>
          <a:xfrm>
            <a:off x="4346480" y="5215808"/>
            <a:ext cx="45720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u="sng" dirty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Key point – undesirable periods of high and low sampling throughout the day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90D7E85-2D52-03EA-AC9B-B9E0B6C3A816}"/>
              </a:ext>
            </a:extLst>
          </p:cNvPr>
          <p:cNvSpPr txBox="1">
            <a:spLocks/>
          </p:cNvSpPr>
          <p:nvPr/>
        </p:nvSpPr>
        <p:spPr bwMode="auto">
          <a:xfrm>
            <a:off x="676180" y="4250201"/>
            <a:ext cx="7340600" cy="977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Lucida Sans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Lucida Sans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Lucida Sans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Lucida Sans" pitchFamily="34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Lucida Sans" pitchFamily="34" charset="0"/>
              </a:defRPr>
            </a:lvl9pPr>
          </a:lstStyle>
          <a:p>
            <a:r>
              <a:rPr lang="en-US" kern="0" dirty="0"/>
              <a:t>Advection Fills in Between Satellite Overpasses</a:t>
            </a:r>
          </a:p>
        </p:txBody>
      </p:sp>
    </p:spTree>
    <p:extLst>
      <p:ext uri="{BB962C8B-B14F-4D97-AF65-F5344CB8AC3E}">
        <p14:creationId xmlns:p14="http://schemas.microsoft.com/office/powerpoint/2010/main" val="175845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9F519B-594B-995A-C636-AC5EBA170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4280"/>
            <a:ext cx="9144000" cy="474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08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5ECD22E-552D-217C-7BBC-29BC7D569A8A}"/>
              </a:ext>
            </a:extLst>
          </p:cNvPr>
          <p:cNvGrpSpPr/>
          <p:nvPr/>
        </p:nvGrpSpPr>
        <p:grpSpPr>
          <a:xfrm>
            <a:off x="1232584" y="1668013"/>
            <a:ext cx="6824400" cy="1997752"/>
            <a:chOff x="1643445" y="1081017"/>
            <a:chExt cx="2491127" cy="64892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2F33C01-B180-2257-2D3A-050E0BBD3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30" t="24624" r="62362" b="49436"/>
            <a:stretch>
              <a:fillRect/>
            </a:stretch>
          </p:blipFill>
          <p:spPr>
            <a:xfrm>
              <a:off x="3353624" y="1081017"/>
              <a:ext cx="780948" cy="64892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9019DF5-98E8-715C-8BD3-F79CC9B0B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30" t="24624" r="62362" b="49436"/>
            <a:stretch>
              <a:fillRect/>
            </a:stretch>
          </p:blipFill>
          <p:spPr>
            <a:xfrm>
              <a:off x="2498535" y="1081017"/>
              <a:ext cx="780949" cy="64892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9453AB-DF65-7F93-A634-88C9CB07B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30" t="24624" r="62362" b="49436"/>
            <a:stretch>
              <a:fillRect/>
            </a:stretch>
          </p:blipFill>
          <p:spPr>
            <a:xfrm>
              <a:off x="1643445" y="1081017"/>
              <a:ext cx="780950" cy="64892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0B8B7A5-AF51-2EE3-6252-9AD2282B4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5" t="8954" r="31276" b="88517"/>
          <a:stretch>
            <a:fillRect/>
          </a:stretch>
        </p:blipFill>
        <p:spPr>
          <a:xfrm>
            <a:off x="3691093" y="1193151"/>
            <a:ext cx="1761815" cy="2239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3CBBBE-9E91-E2DB-AC1C-E4622F62FF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4" t="91709" r="30970" b="-127"/>
          <a:stretch>
            <a:fillRect/>
          </a:stretch>
        </p:blipFill>
        <p:spPr>
          <a:xfrm>
            <a:off x="2102498" y="3833716"/>
            <a:ext cx="5159828" cy="4898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AB18EE-48F3-4449-A17C-D8F939269FEA}"/>
              </a:ext>
            </a:extLst>
          </p:cNvPr>
          <p:cNvSpPr txBox="1"/>
          <p:nvPr/>
        </p:nvSpPr>
        <p:spPr>
          <a:xfrm>
            <a:off x="1185934" y="1640023"/>
            <a:ext cx="639147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1" dirty="0"/>
              <a:t>850-700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BF5934-D9C5-DF83-E9E6-8C5C40C5BC3A}"/>
              </a:ext>
            </a:extLst>
          </p:cNvPr>
          <p:cNvSpPr txBox="1"/>
          <p:nvPr/>
        </p:nvSpPr>
        <p:spPr>
          <a:xfrm>
            <a:off x="5837755" y="1640121"/>
            <a:ext cx="639147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1" dirty="0"/>
              <a:t>500-300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8C0327-874D-B638-269F-333A9E626163}"/>
              </a:ext>
            </a:extLst>
          </p:cNvPr>
          <p:cNvSpPr txBox="1"/>
          <p:nvPr/>
        </p:nvSpPr>
        <p:spPr>
          <a:xfrm>
            <a:off x="3493862" y="1638907"/>
            <a:ext cx="639147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1" dirty="0"/>
              <a:t>700-500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808F55-E840-19B4-8437-F8AEA3D8ED51}"/>
              </a:ext>
            </a:extLst>
          </p:cNvPr>
          <p:cNvSpPr txBox="1"/>
          <p:nvPr/>
        </p:nvSpPr>
        <p:spPr>
          <a:xfrm>
            <a:off x="1232584" y="1445665"/>
            <a:ext cx="68244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NOAA/NESDIS Advected Layer Precipitable Water (ALPW) for the Period 00 UTC 29 June to 18 UTC 4 July 2025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18B573-5072-C7B6-9F6D-A7F14516FC16}"/>
              </a:ext>
            </a:extLst>
          </p:cNvPr>
          <p:cNvSpPr txBox="1"/>
          <p:nvPr/>
        </p:nvSpPr>
        <p:spPr>
          <a:xfrm>
            <a:off x="6088224" y="2863332"/>
            <a:ext cx="6811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FF0000"/>
                </a:solidFill>
              </a:rPr>
              <a:t>Hurricane</a:t>
            </a:r>
          </a:p>
          <a:p>
            <a:pPr algn="ctr"/>
            <a:r>
              <a:rPr lang="en-US" sz="900" b="1" dirty="0">
                <a:solidFill>
                  <a:srgbClr val="FF0000"/>
                </a:solidFill>
              </a:rPr>
              <a:t> Flossie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BEBA25-0B72-0757-30C5-AF2791845262}"/>
              </a:ext>
            </a:extLst>
          </p:cNvPr>
          <p:cNvSpPr txBox="1"/>
          <p:nvPr/>
        </p:nvSpPr>
        <p:spPr>
          <a:xfrm>
            <a:off x="3493862" y="2767694"/>
            <a:ext cx="6811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FF0000"/>
                </a:solidFill>
              </a:rPr>
              <a:t>Hurricane</a:t>
            </a:r>
          </a:p>
          <a:p>
            <a:pPr algn="ctr"/>
            <a:r>
              <a:rPr lang="en-US" sz="900" b="1" dirty="0">
                <a:solidFill>
                  <a:srgbClr val="FF0000"/>
                </a:solidFill>
              </a:rPr>
              <a:t> Flossie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E2E935-50CC-AB25-A179-282E9532DB2E}"/>
              </a:ext>
            </a:extLst>
          </p:cNvPr>
          <p:cNvSpPr txBox="1"/>
          <p:nvPr/>
        </p:nvSpPr>
        <p:spPr>
          <a:xfrm>
            <a:off x="1164939" y="2728039"/>
            <a:ext cx="6811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FF0000"/>
                </a:solidFill>
              </a:rPr>
              <a:t>Hurricane</a:t>
            </a:r>
          </a:p>
          <a:p>
            <a:pPr algn="ctr"/>
            <a:r>
              <a:rPr lang="en-US" sz="900" b="1" dirty="0">
                <a:solidFill>
                  <a:srgbClr val="FF0000"/>
                </a:solidFill>
              </a:rPr>
              <a:t> Flossie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4644E1-6379-0CA3-2DBD-50FA1810986B}"/>
              </a:ext>
            </a:extLst>
          </p:cNvPr>
          <p:cNvSpPr txBox="1"/>
          <p:nvPr/>
        </p:nvSpPr>
        <p:spPr>
          <a:xfrm>
            <a:off x="1232584" y="4678135"/>
            <a:ext cx="69690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Unfortunately, I did not save the surface to 850 layer so that I could include.  But 700-500 and 500-300 layer shows the contribution of Hurricane Flossie and its remnant moisture that crossed over the Mexican mountains into Texas near the last quarter of the loop.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EC84D88-5D80-D518-D0E5-0DA9DF9C6F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891" t="15775" r="59237" b="77228"/>
          <a:stretch/>
        </p:blipFill>
        <p:spPr>
          <a:xfrm>
            <a:off x="965320" y="3847726"/>
            <a:ext cx="1080374" cy="23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505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19CBCFF-307D-A913-609D-6A256D1BE5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739708"/>
              </p:ext>
            </p:extLst>
          </p:nvPr>
        </p:nvGraphicFramePr>
        <p:xfrm>
          <a:off x="193580" y="44306"/>
          <a:ext cx="8756840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9210">
                  <a:extLst>
                    <a:ext uri="{9D8B030D-6E8A-4147-A177-3AD203B41FA5}">
                      <a16:colId xmlns:a16="http://schemas.microsoft.com/office/drawing/2014/main" val="3734791200"/>
                    </a:ext>
                  </a:extLst>
                </a:gridCol>
                <a:gridCol w="1631649">
                  <a:extLst>
                    <a:ext uri="{9D8B030D-6E8A-4147-A177-3AD203B41FA5}">
                      <a16:colId xmlns:a16="http://schemas.microsoft.com/office/drawing/2014/main" val="913540572"/>
                    </a:ext>
                  </a:extLst>
                </a:gridCol>
                <a:gridCol w="2230244">
                  <a:extLst>
                    <a:ext uri="{9D8B030D-6E8A-4147-A177-3AD203B41FA5}">
                      <a16:colId xmlns:a16="http://schemas.microsoft.com/office/drawing/2014/main" val="3580612864"/>
                    </a:ext>
                  </a:extLst>
                </a:gridCol>
                <a:gridCol w="2705737">
                  <a:extLst>
                    <a:ext uri="{9D8B030D-6E8A-4147-A177-3AD203B41FA5}">
                      <a16:colId xmlns:a16="http://schemas.microsoft.com/office/drawing/2014/main" val="2693278971"/>
                    </a:ext>
                  </a:extLst>
                </a:gridCol>
              </a:tblGrid>
              <a:tr h="63591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Water Vapor Product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Operational?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Comments</a:t>
                      </a:r>
                    </a:p>
                    <a:p>
                      <a:pPr algn="ctr"/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870058"/>
                  </a:ext>
                </a:extLst>
              </a:tr>
              <a:tr h="534400">
                <a:tc>
                  <a:txBody>
                    <a:bodyPr/>
                    <a:lstStyle/>
                    <a:p>
                      <a:r>
                        <a:rPr lang="en-US" sz="1600" b="1" dirty="0"/>
                        <a:t>Blended TPW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Hourly</a:t>
                      </a:r>
                    </a:p>
                    <a:p>
                      <a:r>
                        <a:rPr lang="en-US" sz="1600" b="1" dirty="0"/>
                        <a:t>16 km grid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5430066"/>
                  </a:ext>
                </a:extLst>
              </a:tr>
              <a:tr h="534400">
                <a:tc>
                  <a:txBody>
                    <a:bodyPr/>
                    <a:lstStyle/>
                    <a:p>
                      <a:r>
                        <a:rPr lang="en-US" sz="1600" b="1" dirty="0"/>
                        <a:t>Blended TPW Anomaly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Hourly</a:t>
                      </a:r>
                    </a:p>
                    <a:p>
                      <a:r>
                        <a:rPr lang="en-US" sz="1600" b="1" dirty="0"/>
                        <a:t>16 km grid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Historical record needs updating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788219"/>
                  </a:ext>
                </a:extLst>
              </a:tr>
              <a:tr h="534400">
                <a:tc>
                  <a:txBody>
                    <a:bodyPr/>
                    <a:lstStyle/>
                    <a:p>
                      <a:r>
                        <a:rPr lang="en-US" sz="1600" b="1" dirty="0"/>
                        <a:t>Advected Layer Precipitable Water (ALPW)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Hourly</a:t>
                      </a:r>
                    </a:p>
                    <a:p>
                      <a:r>
                        <a:rPr lang="en-US" sz="1600" b="1" dirty="0"/>
                        <a:t>16 km grid</a:t>
                      </a:r>
                    </a:p>
                    <a:p>
                      <a:r>
                        <a:rPr lang="en-US" sz="1600" b="1" dirty="0"/>
                        <a:t>Four Layers (sfc-850, 850-700, 700-500, 500-300)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4345298"/>
                  </a:ext>
                </a:extLst>
              </a:tr>
              <a:tr h="534400">
                <a:tc>
                  <a:txBody>
                    <a:bodyPr/>
                    <a:lstStyle/>
                    <a:p>
                      <a:r>
                        <a:rPr lang="en-US" sz="1600" b="1" dirty="0"/>
                        <a:t>ALPW Percentile Ranking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No, but requested to transition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Same as ALPW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Experimental NRT .</a:t>
                      </a:r>
                      <a:r>
                        <a:rPr lang="en-US" sz="1600" b="1" dirty="0" err="1"/>
                        <a:t>nc</a:t>
                      </a:r>
                      <a:r>
                        <a:rPr lang="en-US" sz="1600" b="1" dirty="0"/>
                        <a:t> flow to WPC</a:t>
                      </a:r>
                    </a:p>
                    <a:p>
                      <a:r>
                        <a:rPr lang="en-US" sz="1600" b="1" dirty="0"/>
                        <a:t>Work in progress on testing historical record (LPW back to 2013, or a reanalysis like MERRA-2)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0784666"/>
                  </a:ext>
                </a:extLst>
              </a:tr>
              <a:tr h="534400">
                <a:tc>
                  <a:txBody>
                    <a:bodyPr/>
                    <a:lstStyle/>
                    <a:p>
                      <a:r>
                        <a:rPr lang="en-US" sz="1600" b="1" dirty="0"/>
                        <a:t>Layer Vapor Transport (LVT)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No, but requested to transition</a:t>
                      </a:r>
                    </a:p>
                    <a:p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Hourly</a:t>
                      </a:r>
                    </a:p>
                    <a:p>
                      <a:r>
                        <a:rPr lang="en-US" sz="1600" b="1" dirty="0"/>
                        <a:t>16 km grid</a:t>
                      </a:r>
                    </a:p>
                    <a:p>
                      <a:r>
                        <a:rPr lang="en-US" sz="1600" b="1" dirty="0"/>
                        <a:t>Four Layers (sfc-850, 850-700, 700-500, 500-300)</a:t>
                      </a:r>
                    </a:p>
                    <a:p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Experimental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NRT .</a:t>
                      </a:r>
                      <a:r>
                        <a:rPr lang="en-US" sz="1600" b="1" dirty="0" err="1"/>
                        <a:t>nc</a:t>
                      </a:r>
                      <a:r>
                        <a:rPr lang="en-US" sz="1600" b="1" dirty="0"/>
                        <a:t> flow to WPC</a:t>
                      </a:r>
                    </a:p>
                    <a:p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38153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5984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8892F41-1C1E-1CF5-6268-DB41E924A946}"/>
              </a:ext>
            </a:extLst>
          </p:cNvPr>
          <p:cNvSpPr txBox="1"/>
          <p:nvPr/>
        </p:nvSpPr>
        <p:spPr>
          <a:xfrm>
            <a:off x="0" y="100361"/>
            <a:ext cx="9021337" cy="58785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Since the early 1990’s when microwave water vapor products were only available at National Centers, there have been many advances to make them a routine part of forecasting: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400" dirty="0"/>
              <a:t>Many </a:t>
            </a:r>
            <a:r>
              <a:rPr lang="en-US" sz="2400" b="1" dirty="0">
                <a:solidFill>
                  <a:srgbClr val="0066FF"/>
                </a:solidFill>
              </a:rPr>
              <a:t>more satellites </a:t>
            </a:r>
            <a:r>
              <a:rPr lang="en-US" sz="2400" dirty="0"/>
              <a:t>carrying </a:t>
            </a:r>
            <a:r>
              <a:rPr lang="en-US" sz="2400" b="1" dirty="0">
                <a:solidFill>
                  <a:srgbClr val="0066FF"/>
                </a:solidFill>
              </a:rPr>
              <a:t>microwave sensors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400" dirty="0"/>
              <a:t>A </a:t>
            </a:r>
            <a:r>
              <a:rPr lang="en-US" sz="2400" b="1" dirty="0">
                <a:solidFill>
                  <a:srgbClr val="0066FF"/>
                </a:solidFill>
              </a:rPr>
              <a:t>blended product </a:t>
            </a:r>
            <a:r>
              <a:rPr lang="en-US" sz="2400" dirty="0"/>
              <a:t>framework – “one stop shopping” for forecasters (began in 2009)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400" dirty="0"/>
              <a:t>Sustainment of NOAA Enterprise Microwave Integrated Retrieval System (MiRS); </a:t>
            </a:r>
            <a:r>
              <a:rPr lang="en-US" sz="2400" b="1" dirty="0">
                <a:solidFill>
                  <a:srgbClr val="0066FF"/>
                </a:solidFill>
              </a:rPr>
              <a:t>performs retrievals over land!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66FF"/>
                </a:solidFill>
              </a:rPr>
              <a:t>Vertical profiles</a:t>
            </a:r>
            <a:r>
              <a:rPr lang="en-US" sz="2400" dirty="0">
                <a:solidFill>
                  <a:srgbClr val="0066FF"/>
                </a:solidFill>
              </a:rPr>
              <a:t> </a:t>
            </a:r>
            <a:r>
              <a:rPr lang="en-US" sz="2400" dirty="0"/>
              <a:t>enabled layer precipitable water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66FF"/>
                </a:solidFill>
              </a:rPr>
              <a:t>Advective blending </a:t>
            </a:r>
            <a:r>
              <a:rPr lang="en-US" sz="2400" dirty="0"/>
              <a:t>(pioneered by CIMSS MIMIC TPW)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66FF"/>
                </a:solidFill>
              </a:rPr>
              <a:t>Derived products </a:t>
            </a:r>
            <a:r>
              <a:rPr lang="en-US" sz="2400" dirty="0"/>
              <a:t>(percent of normal and percentiles, layer vapor transport)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66FF"/>
                </a:solidFill>
              </a:rPr>
              <a:t>Training</a:t>
            </a:r>
            <a:r>
              <a:rPr lang="en-US" sz="2400" dirty="0"/>
              <a:t> for forecasters via VISIT program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5192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3C2C2-A3B7-A397-CF43-824F0F5F3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Current LEO Constellations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81A2A5-D057-FAE3-3D5E-AB472728C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40" y="1405054"/>
            <a:ext cx="4298794" cy="4298794"/>
          </a:xfrm>
          <a:prstGeom prst="rect">
            <a:avLst/>
          </a:prstGeom>
          <a:noFill/>
        </p:spPr>
      </p:pic>
      <p:pic>
        <p:nvPicPr>
          <p:cNvPr id="3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5F76761A-E03E-A458-2BFE-CB05A0EF43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066" y="1405054"/>
            <a:ext cx="4298794" cy="4298794"/>
          </a:xfrm>
        </p:spPr>
      </p:pic>
      <p:sp>
        <p:nvSpPr>
          <p:cNvPr id="5" name="Arrow: Curved Right 4">
            <a:extLst>
              <a:ext uri="{FF2B5EF4-FFF2-40B4-BE49-F238E27FC236}">
                <a16:creationId xmlns:a16="http://schemas.microsoft.com/office/drawing/2014/main" id="{24396303-BCED-B71C-0F32-B7AD8EBD0CFD}"/>
              </a:ext>
            </a:extLst>
          </p:cNvPr>
          <p:cNvSpPr/>
          <p:nvPr/>
        </p:nvSpPr>
        <p:spPr>
          <a:xfrm rot="16505854">
            <a:off x="6719429" y="2155190"/>
            <a:ext cx="296235" cy="2801567"/>
          </a:xfrm>
          <a:prstGeom prst="curvedRightArrow">
            <a:avLst/>
          </a:prstGeom>
          <a:ln>
            <a:solidFill>
              <a:schemeClr val="accent1">
                <a:shade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5BD6A5-36AA-3959-8858-FC589F71C97E}"/>
              </a:ext>
            </a:extLst>
          </p:cNvPr>
          <p:cNvSpPr txBox="1"/>
          <p:nvPr/>
        </p:nvSpPr>
        <p:spPr>
          <a:xfrm>
            <a:off x="4176986" y="3138952"/>
            <a:ext cx="1380197" cy="830997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40000"/>
                <a:lumOff val="6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 err="1">
                <a:solidFill>
                  <a:prstClr val="black"/>
                </a:solidFill>
                <a:latin typeface="Calibri" panose="020F0502020204030204"/>
              </a:rPr>
              <a:t>QuickSounder</a:t>
            </a:r>
            <a:r>
              <a:rPr lang="en-US" sz="1600" b="0" dirty="0">
                <a:solidFill>
                  <a:prstClr val="black"/>
                </a:solidFill>
                <a:latin typeface="Calibri" panose="020F0502020204030204"/>
              </a:rPr>
              <a:t>  2026 will fill a key gap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B6C750-DBC1-EC08-12A6-6DDB1729AFED}"/>
              </a:ext>
            </a:extLst>
          </p:cNvPr>
          <p:cNvSpPr txBox="1"/>
          <p:nvPr/>
        </p:nvSpPr>
        <p:spPr>
          <a:xfrm>
            <a:off x="1505649" y="1516658"/>
            <a:ext cx="1605776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Blended TPW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9A7BF1-9704-C225-0597-72655D307F75}"/>
              </a:ext>
            </a:extLst>
          </p:cNvPr>
          <p:cNvSpPr txBox="1"/>
          <p:nvPr/>
        </p:nvSpPr>
        <p:spPr>
          <a:xfrm>
            <a:off x="6409543" y="1516658"/>
            <a:ext cx="916005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ALPW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F8D892-0D64-010E-BFC9-B2CDFCD34596}"/>
              </a:ext>
            </a:extLst>
          </p:cNvPr>
          <p:cNvSpPr txBox="1"/>
          <p:nvPr/>
        </p:nvSpPr>
        <p:spPr>
          <a:xfrm>
            <a:off x="1505649" y="5703848"/>
            <a:ext cx="2671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Blended TPW also uses GOES-E/W and GPS</a:t>
            </a:r>
          </a:p>
        </p:txBody>
      </p:sp>
      <p:sp>
        <p:nvSpPr>
          <p:cNvPr id="11" name="Multiplication Sign 10">
            <a:extLst>
              <a:ext uri="{FF2B5EF4-FFF2-40B4-BE49-F238E27FC236}">
                <a16:creationId xmlns:a16="http://schemas.microsoft.com/office/drawing/2014/main" id="{72DA9BA1-C4B3-7B1E-7FAC-A76C48896AD9}"/>
              </a:ext>
            </a:extLst>
          </p:cNvPr>
          <p:cNvSpPr/>
          <p:nvPr/>
        </p:nvSpPr>
        <p:spPr>
          <a:xfrm>
            <a:off x="3546086" y="2548054"/>
            <a:ext cx="530537" cy="47392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67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5919D3-DC3C-406A-9AC1-71FFCDFBA6BA}" type="slidenum">
              <a:rPr lang="en-US" altLang="en-US" smtClean="0">
                <a:solidFill>
                  <a:srgbClr val="000000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2333"/>
            <a:ext cx="7035800" cy="189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1972176"/>
            <a:ext cx="3562350" cy="45946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2168402"/>
            <a:ext cx="3965945" cy="37856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NOAA operational MiRS retrieval system used to produce Blended TPW and ALPW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Uses passive microwave data including 183 GHz water vapor absorption line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500DE590-4368-ABE6-68C2-6E5FED293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1" y="838200"/>
            <a:ext cx="8255000" cy="821523"/>
          </a:xfrm>
          <a:prstGeom prst="rect">
            <a:avLst/>
          </a:prstGeom>
          <a:solidFill>
            <a:srgbClr val="F58223"/>
          </a:solidFill>
          <a:ln>
            <a:noFill/>
          </a:ln>
          <a:effectLst/>
        </p:spPr>
        <p:txBody>
          <a:bodyPr wrap="squar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71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43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114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686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1432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6004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0576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5148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b="1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Key Feature:  MiRS does not use a dynamic NWP model and </a:t>
            </a:r>
            <a:r>
              <a:rPr lang="en-US" altLang="en-US" b="1" dirty="0">
                <a:solidFill>
                  <a:srgbClr val="FFFFFF"/>
                </a:solidFill>
                <a:latin typeface="Arial" charset="0"/>
              </a:rPr>
              <a:t>performs </a:t>
            </a:r>
            <a:r>
              <a:rPr lang="en-US" altLang="en-US" b="1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retrievals in cloudy conditions</a:t>
            </a:r>
          </a:p>
        </p:txBody>
      </p:sp>
    </p:spTree>
    <p:extLst>
      <p:ext uri="{BB962C8B-B14F-4D97-AF65-F5344CB8AC3E}">
        <p14:creationId xmlns:p14="http://schemas.microsoft.com/office/powerpoint/2010/main" val="96726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7D8F65-D890-7EDD-562F-B306AB5437FB}"/>
              </a:ext>
            </a:extLst>
          </p:cNvPr>
          <p:cNvSpPr txBox="1"/>
          <p:nvPr/>
        </p:nvSpPr>
        <p:spPr>
          <a:xfrm>
            <a:off x="1880754" y="2644169"/>
            <a:ext cx="5382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Examples from Texas Hill Country Flood </a:t>
            </a:r>
          </a:p>
          <a:p>
            <a:pPr algn="ctr"/>
            <a:r>
              <a:rPr lang="en-US" sz="3200" dirty="0"/>
              <a:t>4 July 2025</a:t>
            </a:r>
          </a:p>
        </p:txBody>
      </p:sp>
    </p:spTree>
    <p:extLst>
      <p:ext uri="{BB962C8B-B14F-4D97-AF65-F5344CB8AC3E}">
        <p14:creationId xmlns:p14="http://schemas.microsoft.com/office/powerpoint/2010/main" val="1863446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A32DB1-BF77-8F20-BAE3-D4DBAD4D8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9" t="18115" r="22622"/>
          <a:stretch>
            <a:fillRect/>
          </a:stretch>
        </p:blipFill>
        <p:spPr>
          <a:xfrm>
            <a:off x="464696" y="303368"/>
            <a:ext cx="8072202" cy="625126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C4D94FD-9C59-E01D-61F2-6D7DE7A347C9}"/>
              </a:ext>
            </a:extLst>
          </p:cNvPr>
          <p:cNvSpPr txBox="1"/>
          <p:nvPr/>
        </p:nvSpPr>
        <p:spPr>
          <a:xfrm>
            <a:off x="2653259" y="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Total Precipitable Water (TPW)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F2E2B8-DAD5-6C2F-FC64-07467E7A270D}"/>
              </a:ext>
            </a:extLst>
          </p:cNvPr>
          <p:cNvSpPr txBox="1"/>
          <p:nvPr/>
        </p:nvSpPr>
        <p:spPr>
          <a:xfrm>
            <a:off x="1802567" y="5339209"/>
            <a:ext cx="5999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00 UTC 4 July (~ 8 hours before severe flooding)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44D4A0-6A2F-646A-A724-E4C2BCBFABE2}"/>
              </a:ext>
            </a:extLst>
          </p:cNvPr>
          <p:cNvSpPr txBox="1"/>
          <p:nvPr/>
        </p:nvSpPr>
        <p:spPr>
          <a:xfrm>
            <a:off x="613746" y="2784764"/>
            <a:ext cx="20395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Hurricane Flossie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C045CF6-9D4C-B813-34F3-D5FB260D5A26}"/>
              </a:ext>
            </a:extLst>
          </p:cNvPr>
          <p:cNvCxnSpPr/>
          <p:nvPr/>
        </p:nvCxnSpPr>
        <p:spPr>
          <a:xfrm>
            <a:off x="2483427" y="2969430"/>
            <a:ext cx="498764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95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E95C22-D4C0-E237-4DED-07D98A643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919D3-DC3C-406A-9AC1-71FFCDFBA6BA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623705-ADDB-F1B9-26E0-6739BE7BF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629" y="79277"/>
            <a:ext cx="5372127" cy="6699445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727BAEA4-0361-B744-1E4F-DD059B4F0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254" y="2533349"/>
            <a:ext cx="2615441" cy="1929519"/>
          </a:xfrm>
          <a:prstGeom prst="rect">
            <a:avLst/>
          </a:prstGeom>
          <a:gradFill rotWithShape="0">
            <a:gsLst>
              <a:gs pos="0">
                <a:srgbClr val="3399FF"/>
              </a:gs>
              <a:gs pos="100000">
                <a:srgbClr val="3399FF">
                  <a:gamma/>
                  <a:shade val="46275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99CC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71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43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114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686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1432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6004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0576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5148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b="1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WPC </a:t>
            </a:r>
            <a:r>
              <a:rPr lang="en-US" altLang="en-US" b="1" dirty="0" err="1">
                <a:solidFill>
                  <a:srgbClr val="FFFFFF"/>
                </a:solidFill>
                <a:latin typeface="Arial" charset="0"/>
              </a:rPr>
              <a:t>MetWatch</a:t>
            </a:r>
            <a:r>
              <a:rPr lang="en-US" altLang="en-US" b="1" dirty="0">
                <a:solidFill>
                  <a:srgbClr val="FFFFFF"/>
                </a:solidFill>
                <a:latin typeface="Arial" charset="0"/>
              </a:rPr>
              <a:t> Desk is a heavy user of blended satellite water vapor products</a:t>
            </a:r>
            <a:endParaRPr lang="en-US" altLang="en-US" b="1" dirty="0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5523322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Powder blue noaa-doc</Template>
  <TotalTime>35557</TotalTime>
  <Words>1663</Words>
  <Application>Microsoft Office PowerPoint</Application>
  <PresentationFormat>On-screen Show (4:3)</PresentationFormat>
  <Paragraphs>272</Paragraphs>
  <Slides>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ＭＳ Ｐゴシック</vt:lpstr>
      <vt:lpstr>Aptos</vt:lpstr>
      <vt:lpstr>Aptos Display</vt:lpstr>
      <vt:lpstr>Arial</vt:lpstr>
      <vt:lpstr>Calibri</vt:lpstr>
      <vt:lpstr>Courier New</vt:lpstr>
      <vt:lpstr>Lucida Sans</vt:lpstr>
      <vt:lpstr>Times New Roman</vt:lpstr>
      <vt:lpstr>Verdana</vt:lpstr>
      <vt:lpstr>Wingdings</vt:lpstr>
      <vt:lpstr>1_Default Design</vt:lpstr>
      <vt:lpstr>2_Default Design</vt:lpstr>
      <vt:lpstr>4_Office Theme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Current LEO Constellations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 – Passive Microwave Sensors Do Not Sample at Regular Intervals</vt:lpstr>
      <vt:lpstr>PowerPoint Presentation</vt:lpstr>
      <vt:lpstr>PowerPoint Presentation</vt:lpstr>
    </vt:vector>
  </TitlesOfParts>
  <Company>NCDC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NPOESS Remanifestation Cost Study Kick-off</dc:title>
  <dc:creator>Government Employee</dc:creator>
  <cp:lastModifiedBy>Forsythe,John</cp:lastModifiedBy>
  <cp:revision>1483</cp:revision>
  <dcterms:created xsi:type="dcterms:W3CDTF">2007-02-27T13:16:35Z</dcterms:created>
  <dcterms:modified xsi:type="dcterms:W3CDTF">2026-02-18T17:51:10Z</dcterms:modified>
</cp:coreProperties>
</file>