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4100" r:id="rId2"/>
    <p:sldMasterId id="2147484117" r:id="rId3"/>
    <p:sldMasterId id="2147484158" r:id="rId4"/>
    <p:sldMasterId id="2147484212" r:id="rId5"/>
    <p:sldMasterId id="2147484245" r:id="rId6"/>
  </p:sldMasterIdLst>
  <p:notesMasterIdLst>
    <p:notesMasterId r:id="rId29"/>
  </p:notesMasterIdLst>
  <p:handoutMasterIdLst>
    <p:handoutMasterId r:id="rId30"/>
  </p:handoutMasterIdLst>
  <p:sldIdLst>
    <p:sldId id="256" r:id="rId7"/>
    <p:sldId id="1060" r:id="rId8"/>
    <p:sldId id="11558" r:id="rId9"/>
    <p:sldId id="296" r:id="rId10"/>
    <p:sldId id="11473" r:id="rId11"/>
    <p:sldId id="380" r:id="rId12"/>
    <p:sldId id="311" r:id="rId13"/>
    <p:sldId id="11547" r:id="rId14"/>
    <p:sldId id="11541" r:id="rId15"/>
    <p:sldId id="11546" r:id="rId16"/>
    <p:sldId id="11555" r:id="rId17"/>
    <p:sldId id="290" r:id="rId18"/>
    <p:sldId id="367" r:id="rId19"/>
    <p:sldId id="369" r:id="rId20"/>
    <p:sldId id="370" r:id="rId21"/>
    <p:sldId id="11552" r:id="rId22"/>
    <p:sldId id="366" r:id="rId23"/>
    <p:sldId id="11557" r:id="rId24"/>
    <p:sldId id="11556" r:id="rId25"/>
    <p:sldId id="11515" r:id="rId26"/>
    <p:sldId id="11495" r:id="rId27"/>
    <p:sldId id="11480" r:id="rId28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58223"/>
    <a:srgbClr val="F8A968"/>
    <a:srgbClr val="990033"/>
    <a:srgbClr val="006600"/>
    <a:srgbClr val="339966"/>
    <a:srgbClr val="5656D8"/>
    <a:srgbClr val="D9FC28"/>
    <a:srgbClr val="FFFD69"/>
    <a:srgbClr val="F5F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2441" autoAdjust="0"/>
  </p:normalViewPr>
  <p:slideViewPr>
    <p:cSldViewPr snapToGrid="0">
      <p:cViewPr>
        <p:scale>
          <a:sx n="142" d="100"/>
          <a:sy n="142" d="100"/>
        </p:scale>
        <p:origin x="1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802" y="-10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935EDD5-E462-4583-A644-C53F45DA32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982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06" tIns="46602" rIns="93206" bIns="46602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8D2F2C0-A97D-4A6F-AF8A-5516D7314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030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3DB365-3250-4995-AD02-B279C587207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f559062cb2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4" name="Google Shape;754;g2f559062cb2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22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04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3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272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369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2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460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9224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538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345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2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29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748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08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42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3787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930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011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6135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6135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65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229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2"/>
            <a:ext cx="8229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34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03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4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23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049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2" y="142875"/>
            <a:ext cx="7686675" cy="977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4"/>
            <a:ext cx="8229600" cy="4830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09679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6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5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67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54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7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809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9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1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6686BC2-7F03-804E-B458-A981E3480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273" y="1414218"/>
            <a:ext cx="809244" cy="539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9260" y="2052320"/>
            <a:ext cx="6301740" cy="477520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9A965-D256-0946-A5A9-5F34B1677DDB}"/>
              </a:ext>
            </a:extLst>
          </p:cNvPr>
          <p:cNvSpPr/>
          <p:nvPr userDrawn="1"/>
        </p:nvSpPr>
        <p:spPr>
          <a:xfrm>
            <a:off x="3061" y="1953715"/>
            <a:ext cx="9141714" cy="75277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C38AD2-AB99-7141-95E8-00847C4C2E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71600"/>
            <a:ext cx="1314450" cy="1752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C4A9FC-F402-484D-9F04-E1B880791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54537"/>
            <a:ext cx="344145" cy="4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8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011"/>
            <a:ext cx="8278178" cy="6972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161"/>
            <a:ext cx="7886700" cy="4896803"/>
          </a:xfrm>
        </p:spPr>
        <p:txBody>
          <a:bodyPr/>
          <a:lstStyle>
            <a:lvl1pPr>
              <a:defRPr sz="1800"/>
            </a:lvl1pPr>
            <a:lvl2pPr marL="514350" indent="-171450">
              <a:buFont typeface="System Font Regular"/>
              <a:buChar char="-"/>
              <a:defRPr sz="1500"/>
            </a:lvl2pPr>
            <a:lvl3pPr marL="857250" indent="-171450">
              <a:buFont typeface="System Font Regular"/>
              <a:buChar char="-"/>
              <a:defRPr sz="1350"/>
            </a:lvl3pPr>
            <a:lvl4pPr marL="1200150" indent="-171450">
              <a:buFont typeface="System Font Regular"/>
              <a:buChar char="-"/>
              <a:defRPr sz="1350"/>
            </a:lvl4pPr>
            <a:lvl5pPr marL="1543050" indent="-171450">
              <a:buFont typeface="System Font Regular"/>
              <a:buChar char="-"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94637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0F42CF-2E9C-014E-8664-D193A1657209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29843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78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871"/>
            <a:ext cx="7886700" cy="5829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68680"/>
            <a:ext cx="3886200" cy="530828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spcBef>
                <a:spcPts val="300"/>
              </a:spcBef>
              <a:buNone/>
              <a:defRPr sz="750"/>
            </a:lvl1pPr>
            <a:lvl2pPr marL="342900" indent="0">
              <a:lnSpc>
                <a:spcPct val="70000"/>
              </a:lnSpc>
              <a:spcBef>
                <a:spcPts val="300"/>
              </a:spcBef>
              <a:buNone/>
              <a:defRPr sz="750"/>
            </a:lvl2pPr>
            <a:lvl3pPr marL="685800" indent="0">
              <a:lnSpc>
                <a:spcPct val="70000"/>
              </a:lnSpc>
              <a:spcBef>
                <a:spcPts val="300"/>
              </a:spcBef>
              <a:buNone/>
              <a:defRPr sz="750"/>
            </a:lvl3pPr>
            <a:lvl4pPr marL="1028700" indent="0">
              <a:lnSpc>
                <a:spcPct val="70000"/>
              </a:lnSpc>
              <a:spcBef>
                <a:spcPts val="300"/>
              </a:spcBef>
              <a:buNone/>
              <a:defRPr sz="750"/>
            </a:lvl4pPr>
            <a:lvl5pPr marL="1371600" indent="0">
              <a:lnSpc>
                <a:spcPct val="70000"/>
              </a:lnSpc>
              <a:spcBef>
                <a:spcPts val="300"/>
              </a:spcBef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68680"/>
            <a:ext cx="3886200" cy="530828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spcBef>
                <a:spcPts val="300"/>
              </a:spcBef>
              <a:buNone/>
              <a:defRPr sz="750"/>
            </a:lvl1pPr>
            <a:lvl2pPr marL="342900" indent="0">
              <a:lnSpc>
                <a:spcPct val="70000"/>
              </a:lnSpc>
              <a:spcBef>
                <a:spcPts val="300"/>
              </a:spcBef>
              <a:buNone/>
              <a:defRPr sz="750"/>
            </a:lvl2pPr>
            <a:lvl3pPr marL="685800" indent="0">
              <a:lnSpc>
                <a:spcPct val="70000"/>
              </a:lnSpc>
              <a:spcBef>
                <a:spcPts val="300"/>
              </a:spcBef>
              <a:buNone/>
              <a:defRPr sz="750"/>
            </a:lvl3pPr>
            <a:lvl4pPr marL="1028700" indent="0">
              <a:lnSpc>
                <a:spcPct val="70000"/>
              </a:lnSpc>
              <a:spcBef>
                <a:spcPts val="300"/>
              </a:spcBef>
              <a:buNone/>
              <a:defRPr sz="750"/>
            </a:lvl4pPr>
            <a:lvl5pPr marL="1371600" indent="0">
              <a:lnSpc>
                <a:spcPct val="70000"/>
              </a:lnSpc>
              <a:spcBef>
                <a:spcPts val="300"/>
              </a:spcBef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2EB09-9C5F-6A40-AC95-584833755A29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4C2A5-F4FB-A24C-807F-00729A62B241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71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80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946378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8939E-199B-C742-AB04-97DF15675D65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B29C9-A005-6D4D-946E-6B6628C9C69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41310B-2F43-AD4C-9875-7F9A5CC04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011"/>
            <a:ext cx="8278178" cy="697230"/>
          </a:xfrm>
        </p:spPr>
        <p:txBody>
          <a:bodyPr>
            <a:normAutofit/>
          </a:bodyPr>
          <a:lstStyle>
            <a:lvl1pPr algn="r"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906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589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8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094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6620C-15E0-2646-8C86-0C7A112CE3D9}"/>
              </a:ext>
            </a:extLst>
          </p:cNvPr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88A1A-718B-7044-A36D-622A5CC4151C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4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097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27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027" y="995634"/>
            <a:ext cx="4088824" cy="5477902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/>
            </a:lvl1pPr>
            <a:lvl2pPr marL="347663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2pPr>
            <a:lvl3pPr marL="517922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3pPr>
            <a:lvl4pPr marL="688181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4pPr>
            <a:lvl5pPr marL="858441" indent="-123825">
              <a:spcBef>
                <a:spcPts val="300"/>
              </a:spcBef>
              <a:buFont typeface="Helvetica" pitchFamily="2" charset="0"/>
              <a:buChar char="⁃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95634"/>
            <a:ext cx="4099216" cy="5477902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/>
            </a:lvl1pPr>
            <a:lvl2pPr marL="347663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2pPr>
            <a:lvl3pPr marL="517922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3pPr>
            <a:lvl4pPr marL="688181" indent="-130969">
              <a:spcBef>
                <a:spcPts val="300"/>
              </a:spcBef>
              <a:buFont typeface="Helvetica" pitchFamily="2" charset="0"/>
              <a:buChar char="⁃"/>
              <a:tabLst/>
              <a:defRPr/>
            </a:lvl4pPr>
            <a:lvl5pPr marL="858441" indent="-123825">
              <a:spcBef>
                <a:spcPts val="300"/>
              </a:spcBef>
              <a:buFont typeface="Helvetica" pitchFamily="2" charset="0"/>
              <a:buChar char="⁃"/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EA87A0-DD50-8647-982E-3DF06540C2A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27F30B-C929-AF4C-B7C5-6EDF1086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EC3ACD-A2D8-2243-BAD4-53AC732A99E0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33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B759DF-07C9-1549-BD6D-FC5A3535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8BC6A-025E-C240-A860-00D639E1E75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2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23054-9D0F-6D4F-80EE-01F2FD92233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020478"/>
            <a:ext cx="6133282" cy="4091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BF7F3-9834-6141-8E87-7C05D4159475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22" y="3841556"/>
            <a:ext cx="5701979" cy="25991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FA3666-2433-0E47-A730-CCE826565FEA}"/>
              </a:ext>
            </a:extLst>
          </p:cNvPr>
          <p:cNvSpPr txBox="1">
            <a:spLocks/>
          </p:cNvSpPr>
          <p:nvPr userDrawn="1"/>
        </p:nvSpPr>
        <p:spPr>
          <a:xfrm>
            <a:off x="1255569" y="119333"/>
            <a:ext cx="7472797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kern="1200"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100" dirty="0"/>
              <a:t>NOAA-20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5EA55-0E46-3B4D-8CD9-A232EB20C867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5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629400"/>
          </a:xfrm>
          <a:prstGeom prst="rect">
            <a:avLst/>
          </a:prstGeom>
          <a:solidFill>
            <a:srgbClr val="00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732809" y="2776538"/>
            <a:ext cx="5995556" cy="8048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100" b="1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2133604"/>
            <a:ext cx="1645920" cy="21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40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228603" y="233926"/>
            <a:ext cx="8727659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JPSS Program Internal Monthly Status Review</a:t>
            </a:r>
          </a:p>
          <a:p>
            <a:pPr algn="ctr" eaLnBrk="0" hangingPunct="0">
              <a:defRPr/>
            </a:pPr>
            <a:r>
              <a:rPr lang="en-US" sz="12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2, 2019</a:t>
            </a: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14" name="Rectangle 2"/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17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9D806B7E-3E55-6443-A3D6-2C9099111E56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16" name="Picture 8" descr="noaa-logo.png">
            <a:extLst>
              <a:ext uri="{FF2B5EF4-FFF2-40B4-BE49-F238E27FC236}">
                <a16:creationId xmlns:a16="http://schemas.microsoft.com/office/drawing/2014/main" id="{9EEF0690-9F2F-1548-A364-4B3FA0EA4F6E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ASA_logo">
            <a:extLst>
              <a:ext uri="{FF2B5EF4-FFF2-40B4-BE49-F238E27FC236}">
                <a16:creationId xmlns:a16="http://schemas.microsoft.com/office/drawing/2014/main" id="{E1EE9AA3-B9F1-8F4B-A029-4308B88969A9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2491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228604" y="233926"/>
            <a:ext cx="8738702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JPSS Flight Project Tag-up</a:t>
            </a:r>
          </a:p>
          <a:p>
            <a:pPr algn="ctr" eaLnBrk="0" hangingPunct="0">
              <a:defRPr/>
            </a:pPr>
            <a:r>
              <a:rPr lang="en-US" sz="1200" strike="noStrike" baseline="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7, 2019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22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D370080A-25B8-4641-95B3-53F7A28D1ABC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406239-96A9-F848-8659-BA76D6145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1" y="1164952"/>
            <a:ext cx="2634041" cy="2634039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7ED9A357-E74A-5D45-A2A9-145E600F75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pic>
        <p:nvPicPr>
          <p:cNvPr id="15" name="Picture 8" descr="noaa-logo.png">
            <a:extLst>
              <a:ext uri="{FF2B5EF4-FFF2-40B4-BE49-F238E27FC236}">
                <a16:creationId xmlns:a16="http://schemas.microsoft.com/office/drawing/2014/main" id="{0E1FF0A2-D0C9-C543-A2DE-BB71DE32CE7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NASA_logo">
            <a:extLst>
              <a:ext uri="{FF2B5EF4-FFF2-40B4-BE49-F238E27FC236}">
                <a16:creationId xmlns:a16="http://schemas.microsoft.com/office/drawing/2014/main" id="{1AF0DC5B-9334-9340-8089-B656349B98C8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3952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 userDrawn="1"/>
        </p:nvSpPr>
        <p:spPr bwMode="auto">
          <a:xfrm flipV="1">
            <a:off x="198444" y="973138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4" name="Rectangle 5"/>
          <p:cNvSpPr>
            <a:spLocks noChangeArrowheads="1"/>
          </p:cNvSpPr>
          <p:nvPr userDrawn="1"/>
        </p:nvSpPr>
        <p:spPr bwMode="auto">
          <a:xfrm>
            <a:off x="190500" y="254008"/>
            <a:ext cx="8775700" cy="622851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68534" tIns="34268" rIns="68534" bIns="34268" anchor="ctr"/>
          <a:lstStyle/>
          <a:p>
            <a:pPr algn="ctr" eaLnBrk="0" hangingPunct="0">
              <a:defRPr/>
            </a:pPr>
            <a:endParaRPr lang="en-US" sz="825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sp>
        <p:nvSpPr>
          <p:cNvPr id="17" name="Rectangle 3"/>
          <p:cNvSpPr>
            <a:spLocks noChangeArrowheads="1"/>
          </p:cNvSpPr>
          <p:nvPr userDrawn="1"/>
        </p:nvSpPr>
        <p:spPr bwMode="auto">
          <a:xfrm>
            <a:off x="228600" y="233927"/>
            <a:ext cx="8686800" cy="57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8534" tIns="34268" rIns="68534" bIns="34268">
            <a:spAutoFit/>
          </a:bodyPr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Monthly</a:t>
            </a:r>
            <a:r>
              <a:rPr lang="en-US" sz="2100" baseline="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 Status Review</a:t>
            </a:r>
            <a:endParaRPr lang="en-US" sz="2100" dirty="0">
              <a:solidFill>
                <a:srgbClr val="1F497D"/>
              </a:solidFill>
              <a:latin typeface="+mn-lt"/>
              <a:ea typeface="Helvetica" charset="0"/>
              <a:cs typeface="Helvetica" charset="0"/>
            </a:endParaRPr>
          </a:p>
          <a:p>
            <a:pPr algn="ctr" eaLnBrk="0" hangingPunct="0">
              <a:defRPr/>
            </a:pPr>
            <a:r>
              <a:rPr lang="en-US" sz="1200" dirty="0">
                <a:solidFill>
                  <a:srgbClr val="1F497D"/>
                </a:solidFill>
                <a:latin typeface="+mn-lt"/>
                <a:ea typeface="Helvetica" charset="0"/>
                <a:cs typeface="Helvetica" charset="0"/>
              </a:rPr>
              <a:t>May 10, 2019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2286000" y="6450483"/>
            <a:ext cx="4572000" cy="207743"/>
          </a:xfrm>
          <a:prstGeom prst="rect">
            <a:avLst/>
          </a:prstGeom>
        </p:spPr>
        <p:txBody>
          <a:bodyPr lIns="68574" tIns="34287" rIns="68574" bIns="34287">
            <a:spAutoFit/>
          </a:bodyPr>
          <a:lstStyle/>
          <a:p>
            <a:pPr algn="ctr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/>
              </a:rPr>
              <a:t>Pre-decisional – For NASA / NOAA Internal Use Only</a:t>
            </a:r>
          </a:p>
        </p:txBody>
      </p:sp>
      <p:sp>
        <p:nvSpPr>
          <p:cNvPr id="15" name="Line 4"/>
          <p:cNvSpPr>
            <a:spLocks noChangeShapeType="1"/>
          </p:cNvSpPr>
          <p:nvPr userDrawn="1"/>
        </p:nvSpPr>
        <p:spPr bwMode="auto">
          <a:xfrm flipV="1">
            <a:off x="198444" y="3990796"/>
            <a:ext cx="8774111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68534" tIns="34268" rIns="68534" bIns="34268" anchor="ctr"/>
          <a:lstStyle/>
          <a:p>
            <a:pPr>
              <a:defRPr/>
            </a:pPr>
            <a:endParaRPr lang="en-US" sz="1350" dirty="0">
              <a:solidFill>
                <a:prstClr val="black"/>
              </a:solidFill>
              <a:latin typeface="Arial" pitchFamily="34" charset="0"/>
              <a:ea typeface="ヒラギノ角ゴ Pro W3" pitchFamily="-111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CC2E89-AAE0-DF4A-913E-4985EA96B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31" y="1164952"/>
            <a:ext cx="2634041" cy="2634039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197A98E8-6A0B-E048-9FEC-6037854DAA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0270" y="992622"/>
            <a:ext cx="5975990" cy="29786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56" tIns="33332" rIns="67856" bIns="33332" anchor="ctr"/>
          <a:lstStyle/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Joint Polar Satellite System </a:t>
            </a:r>
          </a:p>
          <a:p>
            <a:pPr algn="ctr">
              <a:lnSpc>
                <a:spcPct val="90000"/>
              </a:lnSpc>
              <a:spcAft>
                <a:spcPts val="225"/>
              </a:spcAft>
              <a:buSzPct val="100000"/>
              <a:defRPr/>
            </a:pPr>
            <a:r>
              <a:rPr lang="en-US" sz="1875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Flight Project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Code 472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35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WBS 313229 / 700974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375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5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S-NPP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October 28, 2011 / Phase E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NOAA-20 (JPSS-1) Launched: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November 18, 2017 / Phase E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JPSS-2 Launch Readiness Date: March 31,</a:t>
            </a:r>
            <a:r>
              <a:rPr lang="en-US" sz="1200" u="none" baseline="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 2022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C</a:t>
            </a:r>
          </a:p>
          <a:p>
            <a:pPr marL="345281" indent="0" algn="l">
              <a:lnSpc>
                <a:spcPct val="90000"/>
              </a:lnSpc>
              <a:spcBef>
                <a:spcPct val="20000"/>
              </a:spcBef>
              <a:buSzPct val="100000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JPSS-3 Launch Readiness Date: March 2025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  <a:p>
            <a:pPr marL="345281" marR="0" indent="0" algn="l" defTabSz="685346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JPSS-4 Launch Readiness Date: March 2028 </a:t>
            </a:r>
            <a:r>
              <a:rPr lang="en-US" sz="1200" u="none" dirty="0">
                <a:solidFill>
                  <a:prstClr val="black"/>
                </a:solidFill>
                <a:latin typeface="+mn-lt"/>
                <a:ea typeface="Helvetica" charset="0"/>
                <a:cs typeface="Helvetica" charset="0"/>
              </a:rPr>
              <a:t>/ Phase B</a:t>
            </a:r>
            <a:endParaRPr lang="en-US" sz="1200" dirty="0">
              <a:solidFill>
                <a:prstClr val="black"/>
              </a:solidFill>
              <a:latin typeface="+mn-lt"/>
              <a:ea typeface="Helvetica" charset="0"/>
              <a:cs typeface="Helvetica" charset="0"/>
            </a:endParaRPr>
          </a:p>
        </p:txBody>
      </p:sp>
      <p:pic>
        <p:nvPicPr>
          <p:cNvPr id="11" name="Picture 8" descr="noaa-logo.png">
            <a:extLst>
              <a:ext uri="{FF2B5EF4-FFF2-40B4-BE49-F238E27FC236}">
                <a16:creationId xmlns:a16="http://schemas.microsoft.com/office/drawing/2014/main" id="{F5B2D11E-E113-A14C-9386-C9413A706B00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63" y="278555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NASA_logo">
            <a:extLst>
              <a:ext uri="{FF2B5EF4-FFF2-40B4-BE49-F238E27FC236}">
                <a16:creationId xmlns:a16="http://schemas.microsoft.com/office/drawing/2014/main" id="{6EB143A6-64AB-3B42-A1E7-E8AEAB19D8F8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473" y="304061"/>
            <a:ext cx="57407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888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752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17F5-FF40-0048-9B90-4CE8FE3D0754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26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06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D2E2-01A7-3745-8C45-B6B4AE35E43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4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FEED31-4B5C-F647-A42B-9F9B3D21D51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557F4-2426-B547-80DE-C119F2437EF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0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93A43-E0BA-0448-A867-1FA9D99FFEE2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71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+mj-lt"/>
              </a:defRPr>
            </a:lvl1pPr>
            <a:lvl2pPr>
              <a:defRPr sz="12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2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A8646-98BD-A848-9B49-C0AFBB8DBD3D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defRPr sz="1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6CA6D-6A23-E54C-B644-A77427BB46D3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09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3E041D-C925-E544-829F-14F463463804}"/>
              </a:ext>
            </a:extLst>
          </p:cNvPr>
          <p:cNvSpPr/>
          <p:nvPr userDrawn="1"/>
        </p:nvSpPr>
        <p:spPr>
          <a:xfrm flipV="1">
            <a:off x="0" y="729060"/>
            <a:ext cx="9144000" cy="36576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B759DF-07C9-1549-BD6D-FC5A3535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19333"/>
            <a:ext cx="7623466" cy="528492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algn="r">
              <a:defRPr sz="1800" b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8C84B-AB57-814B-AF8F-7D784F564DC4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28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</a:defRPr>
            </a:lvl1pPr>
            <a:lvl2pPr>
              <a:defRPr sz="900">
                <a:latin typeface="+mj-lt"/>
              </a:defRPr>
            </a:lvl2pPr>
            <a:lvl3pPr>
              <a:defRPr sz="9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391400" cy="49307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>
              <a:defRPr sz="135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29060"/>
            <a:ext cx="9144000" cy="4572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E2C4D-F4F1-7443-BEB5-209B4988CF0B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" y="38098"/>
            <a:ext cx="658368" cy="8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14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wit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592" y="1138993"/>
            <a:ext cx="4178595" cy="2518611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661150"/>
            <a:ext cx="18288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D4B03-E339-4C9D-AC39-0BD7C921B5B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4699592" y="3769899"/>
            <a:ext cx="4178595" cy="2513947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311701" y="1138993"/>
            <a:ext cx="4153975" cy="2518611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311702" y="3769899"/>
            <a:ext cx="4153975" cy="2517485"/>
          </a:xfrm>
        </p:spPr>
        <p:txBody>
          <a:bodyPr/>
          <a:lstStyle>
            <a:lvl1pPr indent="-171450">
              <a:spcBef>
                <a:spcPts val="450"/>
              </a:spcBef>
              <a:defRPr sz="1500">
                <a:solidFill>
                  <a:schemeClr val="tx1"/>
                </a:solidFill>
              </a:defRPr>
            </a:lvl1pPr>
            <a:lvl2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 indent="-171450"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1" y="113257"/>
            <a:ext cx="5899484" cy="838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0325" y="3705328"/>
            <a:ext cx="8580475" cy="0"/>
          </a:xfrm>
          <a:prstGeom prst="line">
            <a:avLst/>
          </a:prstGeom>
          <a:ln w="2540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588788" y="1138993"/>
            <a:ext cx="0" cy="5141495"/>
          </a:xfrm>
          <a:prstGeom prst="line">
            <a:avLst/>
          </a:prstGeom>
          <a:ln w="25400">
            <a:solidFill>
              <a:srgbClr val="005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8"/>
            <a:ext cx="1595031" cy="35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85F4D-BB50-034B-8C93-3C99EC1D775A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7" y="72388"/>
            <a:ext cx="761417" cy="10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70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13257"/>
            <a:ext cx="5891463" cy="838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C63E-F8D9-44BB-A462-AC735E845F9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5A13C3-637C-704A-83D2-665B7CA280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066" y="1116626"/>
            <a:ext cx="8123214" cy="5121483"/>
          </a:xfr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225"/>
              </a:spcBef>
              <a:spcAft>
                <a:spcPts val="225"/>
              </a:spcAft>
              <a:defRPr lang="en-US" sz="1350" b="0" kern="1200" dirty="0">
                <a:solidFill>
                  <a:schemeClr val="tx2"/>
                </a:solidFill>
                <a:latin typeface="+mn-lt"/>
                <a:cs typeface="+mn-cs"/>
              </a:defRPr>
            </a:lvl1pPr>
            <a:lvl2pPr>
              <a:spcBef>
                <a:spcPts val="225"/>
              </a:spcBef>
              <a:spcAft>
                <a:spcPts val="225"/>
              </a:spcAft>
              <a:defRPr lang="en-US" sz="1050" kern="1200" dirty="0" smtClean="0">
                <a:solidFill>
                  <a:schemeClr val="tx2"/>
                </a:solidFill>
                <a:ea typeface="+mn-ea"/>
              </a:defRPr>
            </a:lvl2pPr>
            <a:lvl3pPr>
              <a:spcBef>
                <a:spcPts val="225"/>
              </a:spcBef>
              <a:spcAft>
                <a:spcPts val="225"/>
              </a:spcAft>
              <a:defRPr lang="en-US" sz="9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</a:lstStyle>
          <a:p>
            <a:pPr marL="0" lvl="0" indent="0" defTabSz="462872" latinLnBrk="0">
              <a:lnSpc>
                <a:spcPct val="100000"/>
              </a:lnSpc>
              <a:spcBef>
                <a:spcPts val="608"/>
              </a:spcBef>
              <a:spcAft>
                <a:spcPts val="405"/>
              </a:spcAft>
              <a:buFont typeface="Arial" panose="020B0604020202020204" pitchFamily="34" charset="0"/>
              <a:buNone/>
            </a:pPr>
            <a:r>
              <a:rPr lang="en-US" dirty="0"/>
              <a:t>Click to edit Master text styles Arial 18 pt.</a:t>
            </a:r>
          </a:p>
          <a:p>
            <a:pPr marL="117869" lvl="1" indent="-117869" defTabSz="462872" latinLnBrk="0">
              <a:lnSpc>
                <a:spcPct val="100000"/>
              </a:lnSpc>
              <a:spcBef>
                <a:spcPts val="203"/>
              </a:spcBef>
              <a:spcAft>
                <a:spcPts val="203"/>
              </a:spcAft>
              <a:buFont typeface="Arial" panose="020B0604020202020204" pitchFamily="34" charset="0"/>
              <a:buChar char="•"/>
            </a:pPr>
            <a:r>
              <a:rPr lang="en-US" dirty="0"/>
              <a:t>First level indent</a:t>
            </a:r>
          </a:p>
          <a:p>
            <a:pPr marL="250740" lvl="2" indent="-99653" defTabSz="462872" latinLnBrk="0">
              <a:lnSpc>
                <a:spcPct val="90000"/>
              </a:lnSpc>
              <a:spcBef>
                <a:spcPts val="203"/>
              </a:spcBef>
              <a:spcAft>
                <a:spcPts val="203"/>
              </a:spcAft>
              <a:buFont typeface="Arial" panose="020B0604020202020204" pitchFamily="34" charset="0"/>
              <a:buChar char="–"/>
            </a:pPr>
            <a:r>
              <a:rPr lang="en-US" dirty="0"/>
              <a:t>Second level indent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548" y="318278"/>
            <a:ext cx="1595031" cy="3538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28807C-599E-FE40-B4B6-C20841F7EC16}"/>
              </a:ext>
            </a:extLst>
          </p:cNvPr>
          <p:cNvSpPr/>
          <p:nvPr userDrawn="1"/>
        </p:nvSpPr>
        <p:spPr>
          <a:xfrm>
            <a:off x="228600" y="1021769"/>
            <a:ext cx="430714" cy="54410"/>
          </a:xfrm>
          <a:prstGeom prst="rect">
            <a:avLst/>
          </a:prstGeom>
          <a:solidFill>
            <a:srgbClr val="002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15" dirty="0">
              <a:solidFill>
                <a:srgbClr val="00269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45124B-B982-5046-AE56-3CB19AA9ECCF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7" y="72388"/>
            <a:ext cx="761417" cy="10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65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0DAC9132-DC4B-7E42-9DEA-A35F66052FBD}" type="datetime1">
              <a:rPr lang="en-US" sz="75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10/14/2024</a:t>
            </a:fld>
            <a:endParaRPr lang="en-US" sz="75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750" dirty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0300F62C-40F5-F449-9883-6AC4541E251F}" type="slidenum">
              <a:rPr lang="en-US" sz="75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75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243015" y="2335215"/>
            <a:ext cx="6645275" cy="615951"/>
          </a:xfrm>
          <a:custGeom>
            <a:avLst/>
            <a:gdLst>
              <a:gd name="T0" fmla="*/ 0 w 6646065"/>
              <a:gd name="T1" fmla="*/ 0 h 615950"/>
              <a:gd name="T2" fmla="*/ 6642115 w 6646065"/>
              <a:gd name="T3" fmla="*/ 0 h 615950"/>
              <a:gd name="T4" fmla="*/ 6642115 w 6646065"/>
              <a:gd name="T5" fmla="*/ 1122274 h 615950"/>
              <a:gd name="T6" fmla="*/ 0 w 6646065"/>
              <a:gd name="T7" fmla="*/ 1122274 h 615950"/>
              <a:gd name="T8" fmla="*/ 0 w 6646065"/>
              <a:gd name="T9" fmla="*/ 0 h 6159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46065"/>
              <a:gd name="T16" fmla="*/ 0 h 615950"/>
              <a:gd name="T17" fmla="*/ 6646065 w 6646065"/>
              <a:gd name="T18" fmla="*/ 615950 h 6159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46065" h="615950">
                <a:moveTo>
                  <a:pt x="0" y="0"/>
                </a:moveTo>
                <a:lnTo>
                  <a:pt x="6646065" y="0"/>
                </a:lnTo>
                <a:lnTo>
                  <a:pt x="6646065" y="615950"/>
                </a:lnTo>
                <a:lnTo>
                  <a:pt x="0" y="615950"/>
                </a:lnTo>
                <a:lnTo>
                  <a:pt x="0" y="0"/>
                </a:lnTo>
                <a:close/>
              </a:path>
            </a:pathLst>
          </a:custGeom>
          <a:noFill/>
          <a:ln/>
        </p:spPr>
        <p:txBody>
          <a:bodyPr anchor="t"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420463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494651" y="662452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48934" y="6634279"/>
            <a:ext cx="5046134" cy="21884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770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0DA05-4C44-45A7-8C57-53A70006A9D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5" name="Picture 2" descr="C:\Forsythe\Misc\CIRA_Logos\1.CIRA_2015.RGB-transp.EMAIL.150dpi.bold-text.2x1 (1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1295400" cy="5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8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BE0A3-C950-48D4-BEC9-D8B28A3882B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5131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C432A-BC87-4E32-8372-05E96FFBD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411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45B4F-5CE1-4AD5-B756-680A6ACDE2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651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D063D-4F8A-4343-96F9-2A7DEE697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550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506B1-9382-41D2-B54A-44F19B807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62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72846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1CE79-28CD-4C7B-BF28-834B2D91B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9020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1" y="6002436"/>
            <a:ext cx="2057400" cy="7137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82" descr="CIRA-logo-color-ltbg-name-6i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68099"/>
            <a:ext cx="1473096" cy="6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3066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87FD2-87F0-4FA2-A62B-F12050D00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4074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83988-586A-4F0A-AC20-B7A0460C6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6450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96519-6CF8-4EAC-AB20-C6A6B2793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287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D4894-409E-4B64-9505-D81082B31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07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EA1B1AE-60B6-4EC0-A9F5-177D1BC88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4463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2667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919D3-DC3C-406A-9AC1-71FFCDFBA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88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96766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</a:defRPr>
            </a:lvl1pPr>
          </a:lstStyle>
          <a:p>
            <a:pPr>
              <a:defRPr/>
            </a:pPr>
            <a:fld id="{027DA9F6-E3FA-46BE-BADA-01DDB65370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604232"/>
            <a:ext cx="1752600" cy="244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GVAP Berlin 9-10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3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4518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9E1C80-FA3E-4153-B132-854EEA0998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885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7FD043-6D5F-4F64-AFAD-3CBBEFC0C22A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462C4F-5163-4111-8521-66227593B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0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57925C-BF47-449C-BA6A-56E67F04926A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9FC10F-D474-4FD7-A9C0-9D0A3122C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6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F56A489-7D0D-4D94-B37C-F471E50C468D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4FE1667-33B5-42D0-A1B3-CCDDFBE10E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82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1389710-F777-4D0C-BD08-F9176C36C6EA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AGU Fall Meeting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6DC4BBC-3A5C-4F69-AEA2-71D5AE600E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551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05000" y="64325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3611325-FD34-4ECF-949B-39E124EB35A1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FF65556-E9FD-49B4-9C1C-B2BD0689E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49251" y="6490557"/>
            <a:ext cx="1447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64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3494651" y="662452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750" dirty="0">
              <a:solidFill>
                <a:schemeClr val="bg1">
                  <a:lumMod val="50000"/>
                </a:schemeClr>
              </a:solidFill>
              <a:latin typeface="Calibri" pitchFamily="28" charset="0"/>
              <a:ea typeface="ヒラギノ角ゴ Pro W3" pitchFamily="28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48934" y="6634279"/>
            <a:ext cx="5046134" cy="21884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0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100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3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361113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9CCFF"/>
            </a:gs>
            <a:gs pos="50000">
              <a:srgbClr val="E7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03400" y="0"/>
            <a:ext cx="7340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1138" y="1079501"/>
            <a:ext cx="87931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340240"/>
            <a:ext cx="9144000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013">
              <a:ea typeface="+mn-ea"/>
            </a:endParaRPr>
          </a:p>
        </p:txBody>
      </p:sp>
      <p:sp>
        <p:nvSpPr>
          <p:cNvPr id="323598" name="Rectangle 14"/>
          <p:cNvSpPr>
            <a:spLocks noChangeArrowheads="1"/>
          </p:cNvSpPr>
          <p:nvPr userDrawn="1"/>
        </p:nvSpPr>
        <p:spPr bwMode="auto">
          <a:xfrm>
            <a:off x="-193675" y="6553200"/>
            <a:ext cx="8096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B2EA6D9B-C60E-4526-B6DB-892EE65C3427}" type="slidenum">
              <a:rPr lang="en-US" altLang="en-US" sz="563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563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030" name="Line 15"/>
          <p:cNvSpPr>
            <a:spLocks noChangeShapeType="1"/>
          </p:cNvSpPr>
          <p:nvPr userDrawn="1"/>
        </p:nvSpPr>
        <p:spPr bwMode="auto">
          <a:xfrm>
            <a:off x="1255715" y="6683375"/>
            <a:ext cx="7888287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031" name="Picture 13" descr="NOAA logo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0" y="6361117"/>
            <a:ext cx="43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732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2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  <a:ea typeface="ＭＳ Ｐゴシック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025" b="1">
          <a:solidFill>
            <a:schemeClr val="accent2"/>
          </a:solidFill>
          <a:latin typeface="Lucida Sans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rgbClr val="990033"/>
          </a:solidFill>
          <a:latin typeface="+mn-lt"/>
          <a:ea typeface="ＭＳ Ｐゴシック" charset="0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accent2"/>
          </a:solidFill>
          <a:latin typeface="+mn-lt"/>
          <a:ea typeface="ＭＳ Ｐゴシック" charset="0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350">
          <a:solidFill>
            <a:schemeClr val="tx1"/>
          </a:solidFill>
          <a:latin typeface="+mn-lt"/>
          <a:ea typeface="ＭＳ Ｐゴシック" charset="0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ea typeface="ＭＳ Ｐゴシック" charset="0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ＭＳ Ｐゴシック" charset="0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fld id="{56A09FDE-8A1E-408A-A46E-660E839B9F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24575"/>
            <a:ext cx="1704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5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B1AA5-25B9-5241-82A5-4816461DBC3C}"/>
              </a:ext>
            </a:extLst>
          </p:cNvPr>
          <p:cNvSpPr/>
          <p:nvPr userDrawn="1"/>
        </p:nvSpPr>
        <p:spPr>
          <a:xfrm>
            <a:off x="0" y="6627168"/>
            <a:ext cx="9144000" cy="230832"/>
          </a:xfrm>
          <a:prstGeom prst="rect">
            <a:avLst/>
          </a:prstGeom>
          <a:solidFill>
            <a:srgbClr val="0594C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129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41044" algn="ctr"/>
                <a:tab pos="8783241" algn="r"/>
              </a:tabLst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2023 JPSS PGRR  REVIEW 	</a:t>
            </a:r>
            <a:fld id="{8AB5B47D-E911-4C41-AFAB-C8D5EF30E1AB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263129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41044" algn="ctr"/>
                  <a:tab pos="8783241" algn="r"/>
                </a:tabLst>
                <a:defRPr/>
              </a:pPr>
              <a:t>‹#›</a:t>
            </a:fld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44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76" r:id="rId18"/>
    <p:sldLayoutId id="2147484177" r:id="rId19"/>
    <p:sldLayoutId id="2147484178" r:id="rId20"/>
    <p:sldLayoutId id="2147484179" r:id="rId21"/>
    <p:sldLayoutId id="2147484180" r:id="rId22"/>
    <p:sldLayoutId id="2147484181" r:id="rId23"/>
    <p:sldLayoutId id="2147484182" r:id="rId24"/>
    <p:sldLayoutId id="2147484183" r:id="rId25"/>
    <p:sldLayoutId id="2147484184" r:id="rId26"/>
    <p:sldLayoutId id="2147484185" r:id="rId27"/>
    <p:sldLayoutId id="2147484186" r:id="rId28"/>
    <p:sldLayoutId id="2147484187" r:id="rId29"/>
    <p:sldLayoutId id="2147484188" r:id="rId30"/>
    <p:sldLayoutId id="2147484189" r:id="rId31"/>
    <p:sldLayoutId id="2147484190" r:id="rId3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fld id="{98BBE0A3-C950-48D4-BEC9-D8B28A388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26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200" y="6596390"/>
            <a:ext cx="1981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latin typeface="+mn-lt"/>
              </a:rPr>
              <a:t>GVAP</a:t>
            </a:r>
            <a:r>
              <a:rPr lang="en-US" sz="1050" i="1" baseline="0" dirty="0">
                <a:latin typeface="+mn-lt"/>
              </a:rPr>
              <a:t> September </a:t>
            </a:r>
            <a:r>
              <a:rPr lang="en-US" sz="1050" i="1" dirty="0"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8222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Forsythe@colostat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535" y="2069230"/>
            <a:ext cx="8973963" cy="199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600" b="1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AU" sz="2000" b="1" dirty="0"/>
          </a:p>
          <a:p>
            <a:pPr eaLnBrk="1" hangingPunct="1">
              <a:lnSpc>
                <a:spcPct val="90000"/>
              </a:lnSpc>
            </a:pPr>
            <a:r>
              <a:rPr lang="en-AU" sz="2000" b="1" dirty="0"/>
              <a:t>John Forsythe, Steve Fletcher, Shuyan Liu, Tom Vonder </a:t>
            </a:r>
            <a:r>
              <a:rPr lang="en-AU" sz="2000" b="1" dirty="0" err="1"/>
              <a:t>Haar</a:t>
            </a:r>
            <a:r>
              <a:rPr lang="en-AU" sz="2000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AU" sz="2000" b="1" dirty="0"/>
          </a:p>
          <a:p>
            <a:pPr eaLnBrk="1" hangingPunct="1">
              <a:lnSpc>
                <a:spcPct val="90000"/>
              </a:lnSpc>
            </a:pPr>
            <a:r>
              <a:rPr lang="en-AU" sz="2000" b="1" dirty="0"/>
              <a:t>Cooperative Institute for Research in the Atmosphere (CIRA) Colorado State University, Fort Collins, CO</a:t>
            </a:r>
          </a:p>
          <a:p>
            <a:pPr eaLnBrk="1" hangingPunct="1">
              <a:lnSpc>
                <a:spcPct val="90000"/>
              </a:lnSpc>
            </a:pPr>
            <a:endParaRPr lang="en-AU" sz="2000" b="1" dirty="0">
              <a:solidFill>
                <a:srgbClr val="0000FF"/>
              </a:solidFill>
            </a:endParaRPr>
          </a:p>
          <a:p>
            <a:r>
              <a:rPr lang="en-AU" sz="2000" b="1" dirty="0">
                <a:solidFill>
                  <a:srgbClr val="0000FF"/>
                </a:solidFill>
                <a:hlinkClick r:id="rId3"/>
              </a:rPr>
              <a:t>John.Forsythe@colostate.edu</a:t>
            </a:r>
            <a:endParaRPr lang="en-AU" sz="2000" b="1" dirty="0">
              <a:solidFill>
                <a:srgbClr val="0000FF"/>
              </a:solidFill>
            </a:endParaRPr>
          </a:p>
          <a:p>
            <a:endParaRPr lang="en-AU" sz="2000" b="1" dirty="0">
              <a:solidFill>
                <a:srgbClr val="0000FF"/>
              </a:solidFill>
            </a:endParaRPr>
          </a:p>
        </p:txBody>
      </p:sp>
      <p:pic>
        <p:nvPicPr>
          <p:cNvPr id="2051" name="Picture 3" descr="H:\Forsythe\CIRA-logo-color-lt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8" y="62000"/>
            <a:ext cx="2129267" cy="8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535" y="945736"/>
            <a:ext cx="8818075" cy="1284287"/>
          </a:xfrm>
        </p:spPr>
        <p:txBody>
          <a:bodyPr/>
          <a:lstStyle/>
          <a:p>
            <a:pPr eaLnBrk="1" hangingPunct="1"/>
            <a:br>
              <a:rPr lang="en-US" altLang="en-US" sz="2000" b="0" dirty="0">
                <a:latin typeface="Arial Black" pitchFamily="34" charset="0"/>
                <a:ea typeface="ＭＳ Ｐゴシック" pitchFamily="34" charset="-128"/>
              </a:rPr>
            </a:br>
            <a:r>
              <a:rPr lang="en-US" altLang="en-US" sz="2000" b="0" dirty="0">
                <a:latin typeface="Arial Black" pitchFamily="34" charset="0"/>
                <a:ea typeface="ＭＳ Ｐゴシック" pitchFamily="34" charset="-128"/>
              </a:rPr>
              <a:t> </a:t>
            </a:r>
            <a:r>
              <a:rPr lang="en-US" altLang="en-US" sz="3200" b="0" dirty="0">
                <a:latin typeface="Arial Black" pitchFamily="34" charset="0"/>
                <a:ea typeface="ＭＳ Ｐゴシック" pitchFamily="34" charset="-128"/>
              </a:rPr>
              <a:t>E</a:t>
            </a:r>
            <a:r>
              <a:rPr lang="en-US" sz="3200" dirty="0"/>
              <a:t>xtending and Reprocessing the NASA NVAP-M Water </a:t>
            </a:r>
            <a:r>
              <a:rPr lang="en-US" sz="3200" dirty="0" err="1"/>
              <a:t>Vapour</a:t>
            </a:r>
            <a:r>
              <a:rPr lang="en-US" sz="3200" dirty="0"/>
              <a:t> Dataset</a:t>
            </a:r>
            <a:endParaRPr lang="en-US" altLang="en-US" sz="1050" b="0" dirty="0">
              <a:solidFill>
                <a:srgbClr val="0066FF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4DFB8-1AC9-40D7-B726-70EE15E9D311}"/>
              </a:ext>
            </a:extLst>
          </p:cNvPr>
          <p:cNvSpPr txBox="1"/>
          <p:nvPr/>
        </p:nvSpPr>
        <p:spPr>
          <a:xfrm>
            <a:off x="631578" y="5443770"/>
            <a:ext cx="77547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ESA WV_CCI 2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User Workshop, 15 October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Supported by NASA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50AFA-F131-F2A6-CCAE-F6EB18D6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944" y="62000"/>
            <a:ext cx="801257" cy="66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569723" y="370745"/>
            <a:ext cx="7426331" cy="618630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/>
              <a:t>NASA </a:t>
            </a:r>
            <a:r>
              <a:rPr lang="en-US" sz="3600" dirty="0" err="1"/>
              <a:t>MEaSUREs</a:t>
            </a:r>
            <a:r>
              <a:rPr lang="en-US" sz="3600" dirty="0"/>
              <a:t> NVAP Project</a:t>
            </a:r>
          </a:p>
          <a:p>
            <a:pPr algn="ctr">
              <a:defRPr/>
            </a:pPr>
            <a:r>
              <a:rPr lang="en-US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New effort which began this year.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Will create a 40-year (1988-2027) record of TCWV (</a:t>
            </a:r>
            <a:r>
              <a:rPr lang="en-US" sz="2800" i="1" dirty="0"/>
              <a:t>commonly called TPW in U.S.</a:t>
            </a:r>
            <a:r>
              <a:rPr lang="en-US" sz="2800" dirty="0"/>
              <a:t>) and layered water </a:t>
            </a:r>
            <a:r>
              <a:rPr lang="en-US" sz="2800" dirty="0" err="1"/>
              <a:t>vapour</a:t>
            </a:r>
            <a:r>
              <a:rPr lang="en-US" sz="28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Reprocessing and extension of the NVAP-M dataset which spanned 1988-2009 and was used in G-VAP.  Called NVAP 2.0.</a:t>
            </a:r>
          </a:p>
          <a:p>
            <a:pPr algn="ctr">
              <a:defRPr/>
            </a:pPr>
            <a:endParaRPr lang="en-US" sz="3600" dirty="0"/>
          </a:p>
          <a:p>
            <a:pPr algn="ctr"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298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456780"/>
            <a:ext cx="609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9FF65556-E9FD-49B4-9C1C-B2BD0689EE12}" type="slidenum">
              <a:rPr lang="en-US" smtClean="0"/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7156" y="735250"/>
            <a:ext cx="4431524" cy="4754563"/>
          </a:xfrm>
          <a:prstGeom prst="rect">
            <a:avLst/>
          </a:prstGeom>
          <a:ln/>
        </p:spPr>
        <p:txBody>
          <a:bodyPr/>
          <a:lstStyle/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NVAP-M (1988-2009) ( Vonder </a:t>
            </a:r>
            <a:r>
              <a:rPr lang="en-US" dirty="0" err="1">
                <a:latin typeface="Calibri" pitchFamily="34" charset="0"/>
              </a:rPr>
              <a:t>Haar</a:t>
            </a:r>
            <a:r>
              <a:rPr lang="en-US" dirty="0">
                <a:latin typeface="Calibri" pitchFamily="34" charset="0"/>
              </a:rPr>
              <a:t> et al. </a:t>
            </a:r>
            <a:r>
              <a:rPr lang="en-US" i="1" dirty="0">
                <a:latin typeface="Calibri" pitchFamily="34" charset="0"/>
              </a:rPr>
              <a:t>GRL</a:t>
            </a:r>
            <a:r>
              <a:rPr lang="en-US" dirty="0">
                <a:latin typeface="Calibri" pitchFamily="34" charset="0"/>
              </a:rPr>
              <a:t> 2012)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Total (TPW or TCWV) and layered (LPW) precipitable water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Calibri" pitchFamily="34" charset="0"/>
              </a:rPr>
              <a:t>Designed to be </a:t>
            </a:r>
            <a:r>
              <a:rPr lang="en-US" b="1" i="1" dirty="0">
                <a:latin typeface="Calibri" pitchFamily="34" charset="0"/>
              </a:rPr>
              <a:t>observationally-driven</a:t>
            </a:r>
            <a:r>
              <a:rPr lang="en-US" dirty="0">
                <a:latin typeface="Calibri" pitchFamily="34" charset="0"/>
              </a:rPr>
              <a:t>, minimal dynamic model dependence.  SSM/I a primary ocean sensor. Supplemented with HIRS / AIRS (2002+) infrared retrievals over land and ocean.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Challenges with different sampling of clear and cloudy regimes</a:t>
            </a:r>
          </a:p>
          <a:p>
            <a:pPr marL="800100" lvl="1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Calibri" pitchFamily="34" charset="0"/>
              </a:rPr>
              <a:t>Data fusion of many sensors to provide a global picture at 6-hour resolution.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304800" y="-29790"/>
            <a:ext cx="8229600" cy="1143000"/>
          </a:xfrm>
          <a:prstGeom prst="rect">
            <a:avLst/>
          </a:prstGeom>
          <a:ln/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latin typeface="Calibri" pitchFamily="34" charset="0"/>
                <a:ea typeface="+mj-ea"/>
                <a:cs typeface="+mj-cs"/>
              </a:rPr>
              <a:t>NASA Water Vapor Project – MEaSUREs</a:t>
            </a:r>
            <a:br>
              <a:rPr lang="en-US" sz="3600" dirty="0">
                <a:latin typeface="Calibri" pitchFamily="34" charset="0"/>
                <a:ea typeface="+mj-ea"/>
                <a:cs typeface="+mj-cs"/>
              </a:rPr>
            </a:br>
            <a:endParaRPr lang="en-US" sz="360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Picture 2" descr="H:\Forsythe\Variability_Analysis\Variability_Analysis\Climate_Mean_1988to2009_MissThrsh0_TPWThrsh0_Max65.png">
            <a:extLst>
              <a:ext uri="{FF2B5EF4-FFF2-40B4-BE49-F238E27FC236}">
                <a16:creationId xmlns:a16="http://schemas.microsoft.com/office/drawing/2014/main" id="{D30ECD83-CD5F-B008-B727-8CB3C599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58" y="1188745"/>
            <a:ext cx="4605490" cy="23027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3" descr="H:\Forsythe\Variability_Analysis\Variability_Analysis\Climate_StdDev_1988to2009_MissThrsh0_TPWThrsh0_Max20.png">
            <a:extLst>
              <a:ext uri="{FF2B5EF4-FFF2-40B4-BE49-F238E27FC236}">
                <a16:creationId xmlns:a16="http://schemas.microsoft.com/office/drawing/2014/main" id="{32474F9C-C19E-87D7-1D94-A63FDE22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58" y="3778538"/>
            <a:ext cx="4605490" cy="23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2A97B-2738-77EE-0469-778771324643}"/>
              </a:ext>
            </a:extLst>
          </p:cNvPr>
          <p:cNvSpPr txBox="1"/>
          <p:nvPr/>
        </p:nvSpPr>
        <p:spPr>
          <a:xfrm>
            <a:off x="5717135" y="2544765"/>
            <a:ext cx="21019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Mean 1988-2009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86CE-2428-114B-37BA-D9ED136BF4EC}"/>
              </a:ext>
            </a:extLst>
          </p:cNvPr>
          <p:cNvSpPr txBox="1"/>
          <p:nvPr/>
        </p:nvSpPr>
        <p:spPr>
          <a:xfrm>
            <a:off x="5891802" y="5167585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Standard Dev.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883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34B80-10FE-2E40-EB7F-0D4B545E4753}"/>
              </a:ext>
            </a:extLst>
          </p:cNvPr>
          <p:cNvSpPr txBox="1"/>
          <p:nvPr/>
        </p:nvSpPr>
        <p:spPr>
          <a:xfrm>
            <a:off x="2590800" y="170387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NVAP-M Global Monthly TPW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0ACD501-9D51-DA44-5109-C757D4E21BB7}"/>
              </a:ext>
            </a:extLst>
          </p:cNvPr>
          <p:cNvSpPr/>
          <p:nvPr/>
        </p:nvSpPr>
        <p:spPr>
          <a:xfrm rot="16200000">
            <a:off x="3308949" y="4513772"/>
            <a:ext cx="2209800" cy="685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78667B-B508-3F4C-D475-EC133B351377}"/>
              </a:ext>
            </a:extLst>
          </p:cNvPr>
          <p:cNvSpPr/>
          <p:nvPr/>
        </p:nvSpPr>
        <p:spPr>
          <a:xfrm rot="16200000">
            <a:off x="838200" y="4513772"/>
            <a:ext cx="2209800" cy="685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582E8-9197-7E1A-4064-BE133508E4B4}"/>
              </a:ext>
            </a:extLst>
          </p:cNvPr>
          <p:cNvSpPr txBox="1"/>
          <p:nvPr/>
        </p:nvSpPr>
        <p:spPr>
          <a:xfrm>
            <a:off x="732525" y="494425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Pinatubo eruption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B2C2-6809-6D31-0237-B43A629D0FDC}"/>
              </a:ext>
            </a:extLst>
          </p:cNvPr>
          <p:cNvSpPr txBox="1"/>
          <p:nvPr/>
        </p:nvSpPr>
        <p:spPr>
          <a:xfrm>
            <a:off x="4572000" y="506866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ENSO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E9F8B-0734-0AF1-5CD9-2FDF0A28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49A9BEC-473A-A712-4254-F17217A10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442043"/>
              </p:ext>
            </p:extLst>
          </p:nvPr>
        </p:nvGraphicFramePr>
        <p:xfrm>
          <a:off x="137160" y="369332"/>
          <a:ext cx="7620000" cy="5930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599">
                  <a:extLst>
                    <a:ext uri="{9D8B030D-6E8A-4147-A177-3AD203B41FA5}">
                      <a16:colId xmlns:a16="http://schemas.microsoft.com/office/drawing/2014/main" val="3207503647"/>
                    </a:ext>
                  </a:extLst>
                </a:gridCol>
                <a:gridCol w="964681">
                  <a:extLst>
                    <a:ext uri="{9D8B030D-6E8A-4147-A177-3AD203B41FA5}">
                      <a16:colId xmlns:a16="http://schemas.microsoft.com/office/drawing/2014/main" val="3832807407"/>
                    </a:ext>
                  </a:extLst>
                </a:gridCol>
                <a:gridCol w="1929360">
                  <a:extLst>
                    <a:ext uri="{9D8B030D-6E8A-4147-A177-3AD203B41FA5}">
                      <a16:colId xmlns:a16="http://schemas.microsoft.com/office/drawing/2014/main" val="2076268905"/>
                    </a:ext>
                  </a:extLst>
                </a:gridCol>
                <a:gridCol w="1929360">
                  <a:extLst>
                    <a:ext uri="{9D8B030D-6E8A-4147-A177-3AD203B41FA5}">
                      <a16:colId xmlns:a16="http://schemas.microsoft.com/office/drawing/2014/main" val="296357266"/>
                    </a:ext>
                  </a:extLst>
                </a:gridCol>
              </a:tblGrid>
              <a:tr h="643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Sensor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Time Span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Retrieval Algorithm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Published Uncertainty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4514976"/>
                  </a:ext>
                </a:extLst>
              </a:tr>
              <a:tr h="7869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Special Sensor Microwave Imager (SSM/I)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1988 -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Elsaesser and </a:t>
                      </a:r>
                      <a:r>
                        <a:rPr lang="en-US" sz="1600" kern="1200" dirty="0" err="1">
                          <a:effectLst/>
                        </a:rPr>
                        <a:t>Kummerow</a:t>
                      </a:r>
                      <a:r>
                        <a:rPr lang="en-US" sz="1600" kern="1200" dirty="0">
                          <a:effectLst/>
                        </a:rPr>
                        <a:t> (2008);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3-5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02868424"/>
                  </a:ext>
                </a:extLst>
              </a:tr>
              <a:tr h="19132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Advanced Microwave Sounding Unit</a:t>
                      </a:r>
                      <a:endParaRPr lang="en-US" sz="16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(AMSU-A/B),</a:t>
                      </a:r>
                      <a:endParaRPr lang="en-US" sz="16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Special Sensor Microwave Water Vapor Profiler (SSM/T-2), Advanced technology Microwave Sounder (ATMS)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1994-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Lee et al. 2022, </a:t>
                      </a:r>
                      <a:r>
                        <a:rPr lang="en-US" sz="1600" kern="1200" dirty="0" err="1">
                          <a:effectLst/>
                        </a:rPr>
                        <a:t>Boukabara</a:t>
                      </a:r>
                      <a:r>
                        <a:rPr lang="en-US" sz="1600" kern="1200" dirty="0">
                          <a:effectLst/>
                        </a:rPr>
                        <a:t> et al. 2011,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Kliewer</a:t>
                      </a:r>
                      <a:r>
                        <a:rPr lang="en-US" sz="1600" kern="1200" dirty="0">
                          <a:effectLst/>
                        </a:rPr>
                        <a:t> 2016 non-Gaussian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4-5 mm for TPW via ATMS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43602785"/>
                  </a:ext>
                </a:extLst>
              </a:tr>
              <a:tr h="9009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NOAA HIRS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Engelen</a:t>
                      </a:r>
                      <a:r>
                        <a:rPr lang="en-US" sz="1600" kern="1200" dirty="0">
                          <a:effectLst/>
                        </a:rPr>
                        <a:t> and Stephens (1999)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6 mm TPW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4 mm 700-500 </a:t>
                      </a:r>
                      <a:r>
                        <a:rPr lang="en-US" sz="1600" kern="1200" dirty="0" err="1">
                          <a:effectLst/>
                        </a:rPr>
                        <a:t>hPa</a:t>
                      </a:r>
                      <a:r>
                        <a:rPr lang="en-US" sz="1600" kern="1200" dirty="0">
                          <a:effectLst/>
                        </a:rPr>
                        <a:t>; 0.6mm 500-300 </a:t>
                      </a:r>
                      <a:r>
                        <a:rPr lang="en-US" sz="1600" kern="1200" dirty="0" err="1">
                          <a:effectLst/>
                        </a:rPr>
                        <a:t>hPa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1725292"/>
                  </a:ext>
                </a:extLst>
              </a:tr>
              <a:tr h="7869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Global Navigation Satellite System (GNSS)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1995-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Wang et al. (2007)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1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41231993"/>
                  </a:ext>
                </a:extLst>
              </a:tr>
              <a:tr h="5617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CLIMCAPS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2008-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Roman et al. (2016)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Smith et al. (2019)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88068645"/>
                  </a:ext>
                </a:extLst>
              </a:tr>
              <a:tr h="336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</a:rPr>
                        <a:t>Radiosonde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</a:rPr>
                        <a:t>1988-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792" marR="82792" marT="41396" marB="41396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effectLst/>
                        </a:rPr>
                        <a:t>Durre</a:t>
                      </a:r>
                      <a:r>
                        <a:rPr lang="en-US" sz="1600" kern="1200" dirty="0">
                          <a:effectLst/>
                        </a:rPr>
                        <a:t> et al. (2008)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 mm TPW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821270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952838C-1158-B868-0598-79C87B30B4D1}"/>
              </a:ext>
            </a:extLst>
          </p:cNvPr>
          <p:cNvSpPr txBox="1"/>
          <p:nvPr/>
        </p:nvSpPr>
        <p:spPr>
          <a:xfrm>
            <a:off x="5490105" y="2419182"/>
            <a:ext cx="359071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Microwave sounders provide total column and ~3 layers.  Not used in NVAP-M, radiance record is now more mature.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901BF-CBA8-99B0-3261-0500EE626D87}"/>
              </a:ext>
            </a:extLst>
          </p:cNvPr>
          <p:cNvSpPr txBox="1"/>
          <p:nvPr/>
        </p:nvSpPr>
        <p:spPr>
          <a:xfrm>
            <a:off x="1764186" y="0"/>
            <a:ext cx="536275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 Candidate Sensors to Be Used in NVAP-2.0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4055B-652F-988F-131D-3A53A85E7AF0}"/>
              </a:ext>
            </a:extLst>
          </p:cNvPr>
          <p:cNvSpPr txBox="1"/>
          <p:nvPr/>
        </p:nvSpPr>
        <p:spPr>
          <a:xfrm>
            <a:off x="7023418" y="558584"/>
            <a:ext cx="20574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Also considering others (MODIS, MERIS NIR retrievals)</a:t>
            </a:r>
          </a:p>
        </p:txBody>
      </p:sp>
    </p:spTree>
    <p:extLst>
      <p:ext uri="{BB962C8B-B14F-4D97-AF65-F5344CB8AC3E}">
        <p14:creationId xmlns:p14="http://schemas.microsoft.com/office/powerpoint/2010/main" val="293431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1D1232-BA8C-D75E-141E-17F71AAA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67212-B8E7-F83D-6E9F-913F529B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3" y="1600200"/>
            <a:ext cx="8087434" cy="27860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97683-64FA-7639-54CE-E39FC640D83E}"/>
              </a:ext>
            </a:extLst>
          </p:cNvPr>
          <p:cNvSpPr txBox="1"/>
          <p:nvPr/>
        </p:nvSpPr>
        <p:spPr>
          <a:xfrm>
            <a:off x="3321165" y="4452024"/>
            <a:ext cx="273027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Total Precipitable Water</a:t>
            </a: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09 UTC 1 Feb 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A6EB7-0681-CA39-A947-FBA9EB0DB0DC}"/>
              </a:ext>
            </a:extLst>
          </p:cNvPr>
          <p:cNvSpPr txBox="1"/>
          <p:nvPr/>
        </p:nvSpPr>
        <p:spPr>
          <a:xfrm>
            <a:off x="304800" y="152400"/>
            <a:ext cx="876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CIRA will run a non-Gaussian framework microwave retrieval (C1DOE:  Fletcher, </a:t>
            </a:r>
            <a:r>
              <a:rPr lang="en-US" dirty="0" err="1"/>
              <a:t>Kliewer</a:t>
            </a:r>
            <a:r>
              <a:rPr lang="en-US" dirty="0"/>
              <a:t> et al. QJRMS 2016) for NASA NVAP project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1DVAR retrieval similar to NOAA MiRS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Should better retrieve extreme values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Will also run MiRS (Gaussian) and validate the two  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23AC5148-DD4E-C5EF-813C-CF3F710A0014}"/>
              </a:ext>
            </a:extLst>
          </p:cNvPr>
          <p:cNvSpPr/>
          <p:nvPr/>
        </p:nvSpPr>
        <p:spPr>
          <a:xfrm>
            <a:off x="2057400" y="3962400"/>
            <a:ext cx="5562600" cy="2286000"/>
          </a:xfrm>
          <a:prstGeom prst="curvedUpArrow">
            <a:avLst/>
          </a:prstGeom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B03B4-B762-47EE-681B-336D4EBD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34B12-11D8-191B-9B47-5262B445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1" t="30122" r="29266" b="45412"/>
          <a:stretch/>
        </p:blipFill>
        <p:spPr>
          <a:xfrm>
            <a:off x="49105" y="-60866"/>
            <a:ext cx="9094895" cy="4493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59003-9DF0-065C-F733-20A6A0EE33B9}"/>
              </a:ext>
            </a:extLst>
          </p:cNvPr>
          <p:cNvSpPr txBox="1"/>
          <p:nvPr/>
        </p:nvSpPr>
        <p:spPr>
          <a:xfrm>
            <a:off x="343967" y="5638800"/>
            <a:ext cx="8342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Schröder, M.,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Lockhoff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M., Shi, L., August, T.,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Bennartz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R.,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Borbas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Brogniez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Calbet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X.,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Crewell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Eikenberg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S., Fell, F., Forsythe, J., Gambacorta, A., Graw, K., Ho, S.-P.,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Höschen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H.,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Kinzel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J.,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Kursinski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E.R., Reale, A., Roman, J., Scott, N., Steinke, S., Sun, B., Trent, T., Walther, A.,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Willen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U., Yang, Q., 2017: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GEWEX water vapor assessment (G-VAP). WCRP Report 16/2017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 World Climate Research Programme (WCRP): Geneva, Switzerland; 216 pp.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22F1E9-D867-5854-FAEE-DFB7A6F37126}"/>
              </a:ext>
            </a:extLst>
          </p:cNvPr>
          <p:cNvSpPr txBox="1"/>
          <p:nvPr/>
        </p:nvSpPr>
        <p:spPr>
          <a:xfrm>
            <a:off x="1676400" y="682619"/>
            <a:ext cx="368215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1988-2008 TPW trend and error estimate from 10 records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±60°N/S ocean only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E9793A-B1C3-2B16-7178-2A4FEEB07E37}"/>
              </a:ext>
            </a:extLst>
          </p:cNvPr>
          <p:cNvSpPr/>
          <p:nvPr/>
        </p:nvSpPr>
        <p:spPr>
          <a:xfrm>
            <a:off x="6681049" y="1676400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F83ECF-B076-6745-69B0-BB0D8AE83336}"/>
              </a:ext>
            </a:extLst>
          </p:cNvPr>
          <p:cNvSpPr/>
          <p:nvPr/>
        </p:nvSpPr>
        <p:spPr>
          <a:xfrm>
            <a:off x="5935557" y="1882948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C075C8-01FF-99A8-D384-A35F49203D01}"/>
              </a:ext>
            </a:extLst>
          </p:cNvPr>
          <p:cNvSpPr/>
          <p:nvPr/>
        </p:nvSpPr>
        <p:spPr>
          <a:xfrm>
            <a:off x="3743536" y="2424094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24E44C-9094-C667-A5D8-C600C9AC9CD6}"/>
              </a:ext>
            </a:extLst>
          </p:cNvPr>
          <p:cNvSpPr/>
          <p:nvPr/>
        </p:nvSpPr>
        <p:spPr>
          <a:xfrm>
            <a:off x="4484793" y="2253438"/>
            <a:ext cx="304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7AF11B-EDBE-1CFB-5184-0477E9CBAEE6}"/>
              </a:ext>
            </a:extLst>
          </p:cNvPr>
          <p:cNvSpPr txBox="1"/>
          <p:nvPr/>
        </p:nvSpPr>
        <p:spPr>
          <a:xfrm>
            <a:off x="672253" y="4444344"/>
            <a:ext cx="4724400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Observational, SSM/I-driven datasets more closely agree than reanalyses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EAC456-AD28-B4AA-C736-9010CF1E5655}"/>
              </a:ext>
            </a:extLst>
          </p:cNvPr>
          <p:cNvSpPr txBox="1"/>
          <p:nvPr/>
        </p:nvSpPr>
        <p:spPr>
          <a:xfrm>
            <a:off x="5168053" y="4093773"/>
            <a:ext cx="3975947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 excellent analysis of breakpoints and the challenge of using operational sensors for climate.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Recommendations include need for reprocessed radiance records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2DBEC8-5F28-62EA-7A01-225DFFF4CA5B}"/>
              </a:ext>
            </a:extLst>
          </p:cNvPr>
          <p:cNvSpPr txBox="1"/>
          <p:nvPr/>
        </p:nvSpPr>
        <p:spPr>
          <a:xfrm rot="16200000">
            <a:off x="-718066" y="2101334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Trend (mm/year)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E1AB7-5C56-8987-8915-7CA927D72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6" t="17244" r="38333" b="5333"/>
          <a:stretch/>
        </p:blipFill>
        <p:spPr>
          <a:xfrm>
            <a:off x="5981701" y="68721"/>
            <a:ext cx="3028949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EC316-002F-448E-937A-C4C9F28C9394}"/>
              </a:ext>
            </a:extLst>
          </p:cNvPr>
          <p:cNvSpPr txBox="1"/>
          <p:nvPr/>
        </p:nvSpPr>
        <p:spPr>
          <a:xfrm>
            <a:off x="235318" y="116842"/>
            <a:ext cx="7979767" cy="175432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Special Focus Regions for NVAP: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</a:rPr>
              <a:t>Dry regions</a:t>
            </a:r>
          </a:p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Arctic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825C0-364F-FE92-CBEC-C785C037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70" t="16425" r="29682" b="2343"/>
          <a:stretch/>
        </p:blipFill>
        <p:spPr>
          <a:xfrm>
            <a:off x="3300603" y="725715"/>
            <a:ext cx="5713875" cy="58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9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331839"/>
            <a:ext cx="8915400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Observationally-driven blended water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vapour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datasets are useful for forecasters, show the “plumbing” of the atmosphere.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TCWV is increasing over oceans  ==&gt; extreme precipitation events.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ALPW product available in NOAA operations shows four layers of moisture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hourl</a:t>
            </a:r>
            <a:r>
              <a:rPr lang="en-US" sz="2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An extension / reprocessing of the NASA NVAP 40-year record is underway.  Expect to hear more about this at future WV CCI meetings.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Interested in any collaboration and observational climate records of water </a:t>
            </a:r>
            <a:r>
              <a:rPr lang="en-US" sz="2000" b="1" dirty="0" err="1">
                <a:solidFill>
                  <a:srgbClr val="3333CC"/>
                </a:solidFill>
                <a:latin typeface="Arial" pitchFamily="34" charset="0"/>
                <a:ea typeface="+mn-ea"/>
              </a:rPr>
              <a:t>vapour</a:t>
            </a:r>
            <a:r>
              <a:rPr lang="en-US" sz="2000" b="1" dirty="0">
                <a:solidFill>
                  <a:srgbClr val="3333CC"/>
                </a:solidFill>
                <a:latin typeface="Arial" pitchFamily="34" charset="0"/>
                <a:ea typeface="+mn-ea"/>
              </a:rPr>
              <a:t> for possible inclusion in NVAP-2.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313289A-D5C4-0552-636D-4B9D4A3B2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48" y="5931142"/>
            <a:ext cx="7672457" cy="821523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</a:rPr>
              <a:t>Thanks for your </a:t>
            </a:r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feedback and questions!  (John.Forsythe@colostate.edu)</a:t>
            </a:r>
          </a:p>
        </p:txBody>
      </p:sp>
    </p:spTree>
    <p:extLst>
      <p:ext uri="{BB962C8B-B14F-4D97-AF65-F5344CB8AC3E}">
        <p14:creationId xmlns:p14="http://schemas.microsoft.com/office/powerpoint/2010/main" val="37429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7F091E-2F2F-A98D-1FD4-090AC0C0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919D3-DC3C-406A-9AC1-71FFCDFBA6BA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E07B3F-6439-B8C1-3B6A-D1FA39591214}"/>
              </a:ext>
            </a:extLst>
          </p:cNvPr>
          <p:cNvSpPr txBox="1"/>
          <p:nvPr/>
        </p:nvSpPr>
        <p:spPr>
          <a:xfrm>
            <a:off x="3553385" y="2924735"/>
            <a:ext cx="203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896885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>
            <a:extLst>
              <a:ext uri="{FF2B5EF4-FFF2-40B4-BE49-F238E27FC236}">
                <a16:creationId xmlns:a16="http://schemas.microsoft.com/office/drawing/2014/main" id="{DC28A2F4-7EDF-653E-F030-2BEA61EEA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7" y="1205481"/>
            <a:ext cx="7696200" cy="698412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How do we make a water vapor record for a wide variety for users?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4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Continue Multi-tiered Product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914400"/>
          <a:ext cx="29718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Used</a:t>
                      </a:r>
                      <a:r>
                        <a:rPr lang="en-US" sz="1800" baseline="0" dirty="0"/>
                        <a:t> for weather case studies on timescales of days to weeks:  Atmospheric rivers, droughts etc.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Use most available </a:t>
                      </a:r>
                      <a:r>
                        <a:rPr lang="en-US" sz="2000" dirty="0"/>
                        <a:t>sensors</a:t>
                      </a:r>
                      <a:r>
                        <a:rPr lang="en-US" sz="1800" dirty="0"/>
                        <a:t> at a time, audience is weather event analysis </a:t>
                      </a:r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Emphasis on spatial and temporal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0" y="914400"/>
          <a:ext cx="2971800" cy="289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1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NVAP-Climate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796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Used for studies of climate change and</a:t>
                      </a:r>
                      <a:r>
                        <a:rPr lang="en-US" sz="1800" baseline="0" dirty="0">
                          <a:latin typeface="+mn-lt"/>
                        </a:rPr>
                        <a:t> </a:t>
                      </a:r>
                      <a:r>
                        <a:rPr lang="en-US" sz="1800" dirty="0">
                          <a:latin typeface="+mn-lt"/>
                        </a:rPr>
                        <a:t>interannual variability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631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Focus on temporal continuity and well-intercalibrated data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800" dirty="0">
                        <a:latin typeface="+mn-lt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800" dirty="0">
                          <a:latin typeface="+mn-lt"/>
                        </a:rPr>
                        <a:t>Emphasis on consistency across decades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914400"/>
          <a:ext cx="2971800" cy="1706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NVAP-Ocean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Microwave imager TPW only.  Level 1 C </a:t>
                      </a:r>
                      <a:r>
                        <a:rPr lang="en-US" sz="1800" baseline="0" dirty="0" err="1"/>
                        <a:t>intercalibrated</a:t>
                      </a:r>
                      <a:r>
                        <a:rPr lang="en-US" sz="1800" baseline="0" dirty="0"/>
                        <a:t> radiances (Berg and </a:t>
                      </a:r>
                      <a:r>
                        <a:rPr lang="en-US" sz="1800" baseline="0" dirty="0" err="1"/>
                        <a:t>Sapiano</a:t>
                      </a:r>
                      <a:r>
                        <a:rPr lang="en-US" sz="1800" baseline="0" dirty="0"/>
                        <a:t>, CSU)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819400" y="5894493"/>
          <a:ext cx="2971800" cy="858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Supplemental Fields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5563" indent="-55563">
                        <a:buFont typeface="Arial" pitchFamily="34" charset="0"/>
                        <a:buChar char="•"/>
                      </a:pPr>
                      <a:r>
                        <a:rPr lang="en-US" sz="1300" dirty="0">
                          <a:latin typeface="+mn-lt"/>
                        </a:rPr>
                        <a:t>Data source codes (DSC) map, indicating the sources used in each grid box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F65556-E9FD-49B4-9C1C-B2BD0689EE1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6182568-047B-BA33-6488-526E9F0A5F13}"/>
              </a:ext>
            </a:extLst>
          </p:cNvPr>
          <p:cNvGraphicFramePr>
            <a:graphicFrameLocks noGrp="1"/>
          </p:cNvGraphicFramePr>
          <p:nvPr/>
        </p:nvGraphicFramePr>
        <p:xfrm>
          <a:off x="1600200" y="4481233"/>
          <a:ext cx="6057900" cy="889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5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New:  NVAP Constant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Enforce a constant mix of clear / cloudy scenes across decades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DA6C3E-1AC3-482A-D8CB-B40F0D5C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7363" r="24167" b="22585"/>
          <a:stretch/>
        </p:blipFill>
        <p:spPr>
          <a:xfrm>
            <a:off x="46052" y="381000"/>
            <a:ext cx="3810000" cy="3505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FD-0BBE-0016-E6DE-D385D4CFA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56780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F65556-E9FD-49B4-9C1C-B2BD0689EE12}" type="slidenum">
              <a:rPr 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56EEE-9AF4-F134-C7AC-D2CB93C72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4" t="18669" r="18333" b="47389"/>
          <a:stretch/>
        </p:blipFill>
        <p:spPr>
          <a:xfrm>
            <a:off x="3939793" y="381000"/>
            <a:ext cx="5158155" cy="2438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0588FF-839C-20C6-6287-8DBAB35D8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33" t="19072" r="14999" b="19073"/>
          <a:stretch/>
        </p:blipFill>
        <p:spPr>
          <a:xfrm>
            <a:off x="3939792" y="2927540"/>
            <a:ext cx="4747007" cy="38122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8602C70-0AEA-0A85-8607-17513BD78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0" y="4004177"/>
            <a:ext cx="3558793" cy="2506318"/>
          </a:xfrm>
          <a:prstGeom prst="rect">
            <a:avLst/>
          </a:prstGeom>
          <a:noFill/>
          <a:ln w="222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FC6A88-FCBF-56B7-7FCD-DD9CD913D34F}"/>
              </a:ext>
            </a:extLst>
          </p:cNvPr>
          <p:cNvSpPr txBox="1"/>
          <p:nvPr/>
        </p:nvSpPr>
        <p:spPr>
          <a:xfrm>
            <a:off x="269623" y="6510495"/>
            <a:ext cx="338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/>
              <a:t>Mears et al, 2018, Earth and Space Sciences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DC82128-78A8-2060-D74D-693976B9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313"/>
            <a:ext cx="6096000" cy="390636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Water Vapor Fuels Climate Change Impacts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D4F617E-7FCD-3E72-874A-10BB0C66E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187" y="1205481"/>
            <a:ext cx="7696200" cy="2852848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3399FF">
                  <a:gamma/>
                  <a:shade val="46275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99CC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en-US" sz="2000" b="1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Global Mean TPW is ~26 mm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+1.5% / decade increase over global oceans observed (Mears et al 2018)</a:t>
            </a: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342900" marR="0" lvl="0" indent="-342900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Highest I’ve ever observed is 91 mm (GPS site, Hurricane Katrina)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</a:endParaRPr>
          </a:p>
          <a:p>
            <a:pPr marL="0" marR="0" lvl="0" indent="0" algn="ctr" defTabSz="820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19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6BCF90-5721-C98A-3BD1-70764B5F628C}"/>
              </a:ext>
            </a:extLst>
          </p:cNvPr>
          <p:cNvSpPr txBox="1"/>
          <p:nvPr/>
        </p:nvSpPr>
        <p:spPr>
          <a:xfrm>
            <a:off x="497700" y="132362"/>
            <a:ext cx="8377200" cy="4154984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SmallSat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missions with microwave sensors for water vapor profile: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TROPICS (4 satellites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launche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NASA INCUS (~2027) – One MW radiometer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EUMETSAT Arctic Weather Satellite (launched August 2024) / Sterna Program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(Tomorrow.io)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08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D18C1-CA95-3B60-B77B-C4EA7B87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4412" r="15834" b="11030"/>
          <a:stretch/>
        </p:blipFill>
        <p:spPr>
          <a:xfrm>
            <a:off x="76200" y="1066800"/>
            <a:ext cx="8915400" cy="4896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417245-63CC-9B9F-E77C-BBC0573E8858}"/>
              </a:ext>
            </a:extLst>
          </p:cNvPr>
          <p:cNvSpPr txBox="1"/>
          <p:nvPr/>
        </p:nvSpPr>
        <p:spPr>
          <a:xfrm>
            <a:off x="1981200" y="6036"/>
            <a:ext cx="544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March 9, 2023 California Atmospheric River</a:t>
            </a:r>
          </a:p>
        </p:txBody>
      </p:sp>
    </p:spTree>
    <p:extLst>
      <p:ext uri="{BB962C8B-B14F-4D97-AF65-F5344CB8AC3E}">
        <p14:creationId xmlns:p14="http://schemas.microsoft.com/office/powerpoint/2010/main" val="17800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D40A-989A-CB65-85F3-AD5C9042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53" y="72281"/>
            <a:ext cx="7340600" cy="9779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ALPW Percentile Ranking for 10-year Record</a:t>
            </a:r>
          </a:p>
        </p:txBody>
      </p:sp>
      <p:pic>
        <p:nvPicPr>
          <p:cNvPr id="5" name="Content Placeholder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67731C53-2663-A117-E921-F6598AFBA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5" y="1816894"/>
            <a:ext cx="6585950" cy="367307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156A0-DEED-30D9-B00C-8B18F8029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5" y="1112043"/>
            <a:ext cx="7282149" cy="697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5C3C8-EBB2-6537-6703-77868AF7EAD1}"/>
              </a:ext>
            </a:extLst>
          </p:cNvPr>
          <p:cNvSpPr txBox="1"/>
          <p:nvPr/>
        </p:nvSpPr>
        <p:spPr>
          <a:xfrm>
            <a:off x="3940526" y="3425924"/>
            <a:ext cx="1654426" cy="5078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i="1" dirty="0">
                <a:solidFill>
                  <a:prstClr val="black"/>
                </a:solidFill>
                <a:latin typeface="Calibri" panose="020F0502020204030204"/>
              </a:rPr>
              <a:t>15 UTC 9 March 2023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AB876-620A-C6CA-61F8-2A300362B83C}"/>
              </a:ext>
            </a:extLst>
          </p:cNvPr>
          <p:cNvSpPr txBox="1"/>
          <p:nvPr/>
        </p:nvSpPr>
        <p:spPr>
          <a:xfrm>
            <a:off x="154774" y="3305236"/>
            <a:ext cx="919079" cy="715581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Calibri" panose="020F0502020204030204"/>
              </a:rPr>
              <a:t>Highest values in record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428D33-B894-175A-9777-F2438DEB5F21}"/>
              </a:ext>
            </a:extLst>
          </p:cNvPr>
          <p:cNvCxnSpPr>
            <a:cxnSpLocks/>
          </p:cNvCxnSpPr>
          <p:nvPr/>
        </p:nvCxnSpPr>
        <p:spPr>
          <a:xfrm flipV="1">
            <a:off x="677613" y="3242310"/>
            <a:ext cx="1356927" cy="5530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58409E-0107-0AF6-60C6-54EC7F352D14}"/>
              </a:ext>
            </a:extLst>
          </p:cNvPr>
          <p:cNvSpPr txBox="1"/>
          <p:nvPr/>
        </p:nvSpPr>
        <p:spPr>
          <a:xfrm>
            <a:off x="2939056" y="3350320"/>
            <a:ext cx="80293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50CDF-6066-0C3A-5B98-5DB2390F9AEE}"/>
              </a:ext>
            </a:extLst>
          </p:cNvPr>
          <p:cNvSpPr txBox="1"/>
          <p:nvPr/>
        </p:nvSpPr>
        <p:spPr>
          <a:xfrm>
            <a:off x="6204945" y="3310508"/>
            <a:ext cx="101727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0F2726-B6E9-1B50-0F90-2E8F2A82297E}"/>
              </a:ext>
            </a:extLst>
          </p:cNvPr>
          <p:cNvSpPr txBox="1"/>
          <p:nvPr/>
        </p:nvSpPr>
        <p:spPr>
          <a:xfrm>
            <a:off x="6204946" y="5157981"/>
            <a:ext cx="800099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E7B14-7E6F-6D7C-AA31-2F8817E0CD8D}"/>
              </a:ext>
            </a:extLst>
          </p:cNvPr>
          <p:cNvSpPr txBox="1"/>
          <p:nvPr/>
        </p:nvSpPr>
        <p:spPr>
          <a:xfrm>
            <a:off x="2941886" y="5157980"/>
            <a:ext cx="956505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E54A3-CEE1-67E9-8910-3303ECFE2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6" t="12182" r="38557" b="4489"/>
          <a:stretch/>
        </p:blipFill>
        <p:spPr>
          <a:xfrm>
            <a:off x="5778582" y="2001900"/>
            <a:ext cx="3239671" cy="340534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27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42301B-531D-31D5-7DD3-66A0B0CD9BBB}"/>
              </a:ext>
            </a:extLst>
          </p:cNvPr>
          <p:cNvSpPr txBox="1"/>
          <p:nvPr/>
        </p:nvSpPr>
        <p:spPr>
          <a:xfrm>
            <a:off x="801610" y="1795182"/>
            <a:ext cx="70642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 new product for weather forecasters: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Advected Layer Precipitable Water (ALPW)</a:t>
            </a:r>
          </a:p>
        </p:txBody>
      </p:sp>
    </p:spTree>
    <p:extLst>
      <p:ext uri="{BB962C8B-B14F-4D97-AF65-F5344CB8AC3E}">
        <p14:creationId xmlns:p14="http://schemas.microsoft.com/office/powerpoint/2010/main" val="71187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accent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919D3-DC3C-406A-9AC1-71FFCDFBA6BA}" type="slidenum">
              <a:rPr lang="en-US" altLang="en-US" smtClean="0">
                <a:solidFill>
                  <a:srgbClr val="000000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333"/>
            <a:ext cx="7035800" cy="18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972176"/>
            <a:ext cx="3562350" cy="459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168402"/>
            <a:ext cx="3965945" cy="34163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NOAA operational MiRS retrieval system used to produce TPW and LPW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Uses passive microwave data including 183 GHz water vapor absorption line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00DE590-4368-ABE6-68C2-6E5FED293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1" y="838200"/>
            <a:ext cx="8255000" cy="821523"/>
          </a:xfrm>
          <a:prstGeom prst="rect">
            <a:avLst/>
          </a:prstGeom>
          <a:solidFill>
            <a:srgbClr val="F58223"/>
          </a:solidFill>
          <a:ln>
            <a:noFill/>
          </a:ln>
          <a:effectLst/>
        </p:spPr>
        <p:txBody>
          <a:bodyPr wrap="square"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543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145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686050" indent="-457200" defTabSz="8207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1432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004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0576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14850" indent="-457200" defTabSz="8207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charset="0"/>
                <a:ea typeface="ＭＳ Ｐゴシック" pitchFamily="34" charset="-128"/>
              </a:rPr>
              <a:t>Key Feature:  MiRS does not use a dynamic NWP model and retrieves in cloudy conditions</a:t>
            </a:r>
          </a:p>
        </p:txBody>
      </p:sp>
    </p:spTree>
    <p:extLst>
      <p:ext uri="{BB962C8B-B14F-4D97-AF65-F5344CB8AC3E}">
        <p14:creationId xmlns:p14="http://schemas.microsoft.com/office/powerpoint/2010/main" val="9672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D22C-F5F6-189C-A0F5-32B74342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Advection Fills in Between Satellite Overpasses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CAB01E20-3B24-F71D-7D6A-C56C6EF85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55" y="1219200"/>
            <a:ext cx="5065206" cy="5065206"/>
          </a:xfr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5D479D8A-B9D1-4D60-7323-580BB1998060}"/>
              </a:ext>
            </a:extLst>
          </p:cNvPr>
          <p:cNvSpPr/>
          <p:nvPr/>
        </p:nvSpPr>
        <p:spPr>
          <a:xfrm rot="16505854">
            <a:off x="2445061" y="2393932"/>
            <a:ext cx="531994" cy="2922938"/>
          </a:xfrm>
          <a:prstGeom prst="curvedRightArrow">
            <a:avLst/>
          </a:prstGeom>
          <a:ln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01FBE-526D-D862-95C6-16D91B93D1B9}"/>
              </a:ext>
            </a:extLst>
          </p:cNvPr>
          <p:cNvSpPr txBox="1"/>
          <p:nvPr/>
        </p:nvSpPr>
        <p:spPr>
          <a:xfrm>
            <a:off x="3292814" y="4038811"/>
            <a:ext cx="195084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NOAA </a:t>
            </a:r>
            <a:r>
              <a:rPr lang="en-US" sz="1600" b="0" dirty="0" err="1">
                <a:solidFill>
                  <a:prstClr val="black"/>
                </a:solidFill>
                <a:latin typeface="Calibri" panose="020F0502020204030204"/>
              </a:rPr>
              <a:t>QuickSounder</a:t>
            </a:r>
            <a:r>
              <a:rPr lang="en-US" sz="1600" b="0" dirty="0">
                <a:solidFill>
                  <a:prstClr val="black"/>
                </a:solidFill>
                <a:latin typeface="Calibri" panose="020F0502020204030204"/>
              </a:rPr>
              <a:t> ~2026 launch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4CC1-93CE-0856-BE33-42AC07FCEDB0}"/>
              </a:ext>
            </a:extLst>
          </p:cNvPr>
          <p:cNvSpPr txBox="1"/>
          <p:nvPr/>
        </p:nvSpPr>
        <p:spPr>
          <a:xfrm>
            <a:off x="5243661" y="1371600"/>
            <a:ext cx="3873543" cy="3785652"/>
          </a:xfrm>
          <a:prstGeom prst="rect">
            <a:avLst/>
          </a:prstGeom>
          <a:solidFill>
            <a:srgbClr val="0432FF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Polar MiRS constellation when ALPW operations commence (expect Fall 2024)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QuickSounder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will fill a key gap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Currently, 9 hour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reachback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window used for each hourly analysis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/>
              </a:rPr>
              <a:t>SmallSats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 in other planes welcome!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E14F-C2F7-93E6-CCEE-75AC74B3497C}"/>
              </a:ext>
            </a:extLst>
          </p:cNvPr>
          <p:cNvSpPr txBox="1"/>
          <p:nvPr/>
        </p:nvSpPr>
        <p:spPr>
          <a:xfrm rot="4082720">
            <a:off x="2862739" y="5676192"/>
            <a:ext cx="14433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NOAA-20/21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0A37E-6C3E-6749-53F0-6BBE8578D6DB}"/>
              </a:ext>
            </a:extLst>
          </p:cNvPr>
          <p:cNvSpPr txBox="1"/>
          <p:nvPr/>
        </p:nvSpPr>
        <p:spPr>
          <a:xfrm rot="18568233">
            <a:off x="3385767" y="1878016"/>
            <a:ext cx="12786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MetOp</a:t>
            </a:r>
            <a:r>
              <a:rPr lang="en-US" sz="1600" dirty="0"/>
              <a:t>-B/C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AA239-2349-1C03-E976-2B1B35F99EDA}"/>
              </a:ext>
            </a:extLst>
          </p:cNvPr>
          <p:cNvSpPr txBox="1"/>
          <p:nvPr/>
        </p:nvSpPr>
        <p:spPr>
          <a:xfrm>
            <a:off x="4346480" y="521580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Key point – undesirable periods of high and low sampling throughout the day</a:t>
            </a:r>
          </a:p>
        </p:txBody>
      </p:sp>
    </p:spTree>
    <p:extLst>
      <p:ext uri="{BB962C8B-B14F-4D97-AF65-F5344CB8AC3E}">
        <p14:creationId xmlns:p14="http://schemas.microsoft.com/office/powerpoint/2010/main" val="175845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96" y="1918854"/>
            <a:ext cx="3958121" cy="407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925285" y="3558177"/>
            <a:ext cx="228600" cy="123669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93127" y="4232564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05100" y="42429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164231"/>
            <a:ext cx="3086100" cy="147732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SNPP field of view time is 11:10 UTC which is &gt; trajectory time of 11:00 UTC.  Solution achieved. </a:t>
            </a:r>
          </a:p>
        </p:txBody>
      </p:sp>
      <p:cxnSp>
        <p:nvCxnSpPr>
          <p:cNvPr id="22" name="Straight Arrow Connector 21"/>
          <p:cNvCxnSpPr>
            <a:stCxn id="19" idx="2"/>
            <a:endCxn id="20" idx="1"/>
          </p:cNvCxnSpPr>
          <p:nvPr/>
        </p:nvCxnSpPr>
        <p:spPr>
          <a:xfrm>
            <a:off x="1771650" y="3641559"/>
            <a:ext cx="933450" cy="6585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76700" y="409292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8" name="Rectangle 2047"/>
          <p:cNvSpPr/>
          <p:nvPr/>
        </p:nvSpPr>
        <p:spPr>
          <a:xfrm>
            <a:off x="4128654" y="3190193"/>
            <a:ext cx="1104900" cy="9027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Target time 15:00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90900" y="46620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20291" y="4423064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75364" y="4395355"/>
            <a:ext cx="152400" cy="114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543300" y="4509655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162300" y="4509655"/>
            <a:ext cx="22860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0" idx="3"/>
          </p:cNvCxnSpPr>
          <p:nvPr/>
        </p:nvCxnSpPr>
        <p:spPr>
          <a:xfrm flipH="1" flipV="1">
            <a:off x="2857500" y="4300105"/>
            <a:ext cx="228601" cy="13335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Rectangle 2055"/>
          <p:cNvSpPr/>
          <p:nvPr/>
        </p:nvSpPr>
        <p:spPr>
          <a:xfrm>
            <a:off x="4256811" y="4300105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14:00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661064" y="5062129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13:00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643163" y="5519329"/>
            <a:ext cx="84858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12:00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33500" y="4719205"/>
            <a:ext cx="1336964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11:00</a:t>
            </a:r>
          </a:p>
        </p:txBody>
      </p:sp>
      <p:cxnSp>
        <p:nvCxnSpPr>
          <p:cNvPr id="2059" name="Straight Connector 2058"/>
          <p:cNvCxnSpPr/>
          <p:nvPr/>
        </p:nvCxnSpPr>
        <p:spPr>
          <a:xfrm>
            <a:off x="3077035" y="4547755"/>
            <a:ext cx="9065" cy="971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43300" y="4776355"/>
            <a:ext cx="232064" cy="2857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2056" idx="1"/>
          </p:cNvCxnSpPr>
          <p:nvPr/>
        </p:nvCxnSpPr>
        <p:spPr>
          <a:xfrm>
            <a:off x="3920836" y="4433455"/>
            <a:ext cx="335975" cy="95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20" idx="2"/>
          </p:cNvCxnSpPr>
          <p:nvPr/>
        </p:nvCxnSpPr>
        <p:spPr>
          <a:xfrm flipH="1">
            <a:off x="2552700" y="4357255"/>
            <a:ext cx="228600" cy="419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8684" r="724" b="57460"/>
          <a:stretch/>
        </p:blipFill>
        <p:spPr bwMode="auto">
          <a:xfrm>
            <a:off x="1903590" y="1690255"/>
            <a:ext cx="2538202" cy="22859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068" name="Group 2067"/>
          <p:cNvGrpSpPr/>
          <p:nvPr/>
        </p:nvGrpSpPr>
        <p:grpSpPr>
          <a:xfrm>
            <a:off x="3456709" y="1918855"/>
            <a:ext cx="2067791" cy="646331"/>
            <a:chOff x="6009409" y="1066800"/>
            <a:chExt cx="2067791" cy="646331"/>
          </a:xfrm>
        </p:grpSpPr>
        <p:sp>
          <p:nvSpPr>
            <p:cNvPr id="66" name="TextBox 65"/>
            <p:cNvSpPr txBox="1"/>
            <p:nvPr/>
          </p:nvSpPr>
          <p:spPr>
            <a:xfrm>
              <a:off x="6009409" y="1066800"/>
              <a:ext cx="2067791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Reverse wind vector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flipH="1">
              <a:off x="7135090" y="1524000"/>
              <a:ext cx="56111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6" name="TextBox 2075"/>
          <p:cNvSpPr txBox="1"/>
          <p:nvPr/>
        </p:nvSpPr>
        <p:spPr>
          <a:xfrm>
            <a:off x="2365690" y="1295400"/>
            <a:ext cx="142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LPW (mm)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448300" y="1619913"/>
            <a:ext cx="2786725" cy="4693044"/>
            <a:chOff x="6585875" y="457200"/>
            <a:chExt cx="2786725" cy="4693044"/>
          </a:xfrm>
        </p:grpSpPr>
        <p:grpSp>
          <p:nvGrpSpPr>
            <p:cNvPr id="30" name="Group 29"/>
            <p:cNvGrpSpPr/>
            <p:nvPr/>
          </p:nvGrpSpPr>
          <p:grpSpPr>
            <a:xfrm>
              <a:off x="6607289" y="686862"/>
              <a:ext cx="2743897" cy="3367036"/>
              <a:chOff x="675690" y="686862"/>
              <a:chExt cx="2743897" cy="3367036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90" y="686862"/>
                <a:ext cx="2743897" cy="161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91" y="2476609"/>
                <a:ext cx="2743896" cy="1577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546469" y="1828800"/>
                <a:ext cx="8063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Before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698869" y="3593068"/>
                <a:ext cx="6539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After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6585875" y="4226914"/>
              <a:ext cx="2786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S-NPP 700-500 LPW April 20, 2016 advected to 1500 UTC (~4 hour advection) 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8" t="8684" r="724" b="57460"/>
            <a:stretch/>
          </p:blipFill>
          <p:spPr bwMode="auto">
            <a:xfrm>
              <a:off x="6693599" y="457200"/>
              <a:ext cx="2538202" cy="15027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80779" y="610872"/>
            <a:ext cx="8203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Schematic of how the back-trajectory method works for advection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1216" y="6149719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Winds are from the GFS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98839F-93DC-4C45-8B1A-378F8AC692BB}"/>
              </a:ext>
            </a:extLst>
          </p:cNvPr>
          <p:cNvSpPr txBox="1"/>
          <p:nvPr/>
        </p:nvSpPr>
        <p:spPr>
          <a:xfrm>
            <a:off x="5233554" y="6424359"/>
            <a:ext cx="345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Gitro</a:t>
            </a:r>
            <a:r>
              <a:rPr lang="en-US" i="1" dirty="0"/>
              <a:t> et al. J. Op. Meteor.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2314D-50DE-4021-A0AE-7FBDE6FB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2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113" descr="A collage of different colo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59" y="1238635"/>
            <a:ext cx="8596325" cy="385713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57" name="Google Shape;757;p113"/>
          <p:cNvSpPr txBox="1"/>
          <p:nvPr/>
        </p:nvSpPr>
        <p:spPr>
          <a:xfrm>
            <a:off x="3358306" y="2722333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Sfc-850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3"/>
          <p:cNvSpPr txBox="1"/>
          <p:nvPr/>
        </p:nvSpPr>
        <p:spPr>
          <a:xfrm>
            <a:off x="7609175" y="2722333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850-700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3"/>
          <p:cNvSpPr txBox="1"/>
          <p:nvPr/>
        </p:nvSpPr>
        <p:spPr>
          <a:xfrm>
            <a:off x="7609175" y="4606140"/>
            <a:ext cx="1149409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500-300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3"/>
          <p:cNvSpPr txBox="1"/>
          <p:nvPr/>
        </p:nvSpPr>
        <p:spPr>
          <a:xfrm>
            <a:off x="3276115" y="4606140"/>
            <a:ext cx="1231600" cy="40011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" sz="2000" b="1">
                <a:solidFill>
                  <a:srgbClr val="21399F"/>
                </a:solidFill>
                <a:latin typeface="Arial"/>
                <a:ea typeface="Arial"/>
                <a:cs typeface="Arial"/>
                <a:sym typeface="Arial"/>
              </a:rPr>
              <a:t>700-500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p113"/>
          <p:cNvGrpSpPr/>
          <p:nvPr/>
        </p:nvGrpSpPr>
        <p:grpSpPr>
          <a:xfrm>
            <a:off x="3078479" y="5162550"/>
            <a:ext cx="3749041" cy="534260"/>
            <a:chOff x="2353084" y="533400"/>
            <a:chExt cx="4305300" cy="856827"/>
          </a:xfrm>
        </p:grpSpPr>
        <p:pic>
          <p:nvPicPr>
            <p:cNvPr id="762" name="Google Shape;762;p113" descr="http://cat.cira.colostate.edu/sport/layered/advected/LPW_alt_colorbar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53084" y="533400"/>
              <a:ext cx="4305300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3" name="Google Shape;763;p113"/>
            <p:cNvSpPr txBox="1"/>
            <p:nvPr/>
          </p:nvSpPr>
          <p:spPr>
            <a:xfrm>
              <a:off x="2841279" y="896691"/>
              <a:ext cx="3276599" cy="493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</a:pPr>
              <a:r>
                <a:rPr lang="en" sz="1400" b="1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rPr>
                <a:t>Layer Precipitable Water (mm)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01FF24-82FE-52CD-A4D2-6F73C2B7C35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79110" y="1763488"/>
            <a:ext cx="527219" cy="397151"/>
          </a:xfrm>
          <a:prstGeom prst="straightConnector1">
            <a:avLst/>
          </a:prstGeom>
          <a:ln w="76200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6FD409-2173-3FD1-461E-D5FCC658CAA7}"/>
              </a:ext>
            </a:extLst>
          </p:cNvPr>
          <p:cNvSpPr txBox="1"/>
          <p:nvPr/>
        </p:nvSpPr>
        <p:spPr>
          <a:xfrm>
            <a:off x="1124412" y="1347989"/>
            <a:ext cx="10546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Tropical Storm Debby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8BE144-3306-CBF3-88F1-11AFCF2F3CA2}"/>
              </a:ext>
            </a:extLst>
          </p:cNvPr>
          <p:cNvSpPr/>
          <p:nvPr/>
        </p:nvSpPr>
        <p:spPr>
          <a:xfrm>
            <a:off x="4950614" y="1347989"/>
            <a:ext cx="1406235" cy="1545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82404-180A-0A28-B5BC-4C7CCE23529F}"/>
              </a:ext>
            </a:extLst>
          </p:cNvPr>
          <p:cNvSpPr txBox="1"/>
          <p:nvPr/>
        </p:nvSpPr>
        <p:spPr>
          <a:xfrm>
            <a:off x="1371980" y="479042"/>
            <a:ext cx="627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Hourly Advected Layer Precipitable Water (ALPW) </a:t>
            </a:r>
          </a:p>
          <a:p>
            <a:pPr algn="ctr"/>
            <a:r>
              <a:rPr lang="en-US" dirty="0"/>
              <a:t>Now Operational at NOAA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different colors of clouds&#10;&#10;Description automatically generated">
            <a:extLst>
              <a:ext uri="{FF2B5EF4-FFF2-40B4-BE49-F238E27FC236}">
                <a16:creationId xmlns:a16="http://schemas.microsoft.com/office/drawing/2014/main" id="{498EEB95-5DFD-666D-7A24-7A63C93F6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30"/>
            <a:ext cx="9144000" cy="50997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4A1C4-1319-8CBA-B71B-073400BB5651}"/>
              </a:ext>
            </a:extLst>
          </p:cNvPr>
          <p:cNvGrpSpPr/>
          <p:nvPr/>
        </p:nvGrpSpPr>
        <p:grpSpPr>
          <a:xfrm>
            <a:off x="2957512" y="195568"/>
            <a:ext cx="3228975" cy="496324"/>
            <a:chOff x="1281678" y="5577470"/>
            <a:chExt cx="4305300" cy="661764"/>
          </a:xfrm>
        </p:grpSpPr>
        <p:pic>
          <p:nvPicPr>
            <p:cNvPr id="6" name="Picture 5" descr="http://cat.cira.colostate.edu/sport/layered/advected/LPW_alt_colorbar.png">
              <a:extLst>
                <a:ext uri="{FF2B5EF4-FFF2-40B4-BE49-F238E27FC236}">
                  <a16:creationId xmlns:a16="http://schemas.microsoft.com/office/drawing/2014/main" id="{0D9D9E22-7C4A-B265-49FB-DA2A9DD77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78" y="5577470"/>
              <a:ext cx="4305300" cy="346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E705F3-826A-ABE0-E98F-C756237CD976}"/>
                </a:ext>
              </a:extLst>
            </p:cNvPr>
            <p:cNvSpPr txBox="1"/>
            <p:nvPr/>
          </p:nvSpPr>
          <p:spPr>
            <a:xfrm>
              <a:off x="1500753" y="5900680"/>
              <a:ext cx="38671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050" dirty="0">
                  <a:solidFill>
                    <a:srgbClr val="3333CC"/>
                  </a:solidFill>
                </a:rPr>
                <a:t>Layered Precipitable Water (mm)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49530C-67E2-B358-EC74-A580B923D837}"/>
              </a:ext>
            </a:extLst>
          </p:cNvPr>
          <p:cNvSpPr txBox="1"/>
          <p:nvPr/>
        </p:nvSpPr>
        <p:spPr>
          <a:xfrm>
            <a:off x="3697942" y="1000977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4C0A4A-E8E1-E28B-2EB2-BF75BD4E25EF}"/>
              </a:ext>
            </a:extLst>
          </p:cNvPr>
          <p:cNvSpPr txBox="1"/>
          <p:nvPr/>
        </p:nvSpPr>
        <p:spPr>
          <a:xfrm>
            <a:off x="8001000" y="1005989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F3FAD-30A4-A4BA-126C-EC19165A99C0}"/>
              </a:ext>
            </a:extLst>
          </p:cNvPr>
          <p:cNvSpPr txBox="1"/>
          <p:nvPr/>
        </p:nvSpPr>
        <p:spPr>
          <a:xfrm>
            <a:off x="8001000" y="3605673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ADBDE-6D6E-2AB7-13EE-878E347F5F83}"/>
              </a:ext>
            </a:extLst>
          </p:cNvPr>
          <p:cNvSpPr txBox="1"/>
          <p:nvPr/>
        </p:nvSpPr>
        <p:spPr>
          <a:xfrm>
            <a:off x="3676650" y="3592282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19405-72B7-A8A0-FEB3-BDBF7881F4D2}"/>
              </a:ext>
            </a:extLst>
          </p:cNvPr>
          <p:cNvSpPr txBox="1"/>
          <p:nvPr/>
        </p:nvSpPr>
        <p:spPr>
          <a:xfrm>
            <a:off x="3287806" y="6434418"/>
            <a:ext cx="24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 UTC 25 May 2024 </a:t>
            </a:r>
          </a:p>
        </p:txBody>
      </p:sp>
    </p:spTree>
    <p:extLst>
      <p:ext uri="{BB962C8B-B14F-4D97-AF65-F5344CB8AC3E}">
        <p14:creationId xmlns:p14="http://schemas.microsoft.com/office/powerpoint/2010/main" val="1348499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717D5-9469-975C-109C-A8EB2EBBF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03" y="423581"/>
            <a:ext cx="6303593" cy="60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F701DD-6C08-70D4-0581-D25EBCE8ECDF}"/>
              </a:ext>
            </a:extLst>
          </p:cNvPr>
          <p:cNvSpPr txBox="1"/>
          <p:nvPr/>
        </p:nvSpPr>
        <p:spPr>
          <a:xfrm>
            <a:off x="3405466" y="74966"/>
            <a:ext cx="249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Percentile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09919-1A2A-5581-7186-9BE75A6BC5E3}"/>
              </a:ext>
            </a:extLst>
          </p:cNvPr>
          <p:cNvSpPr txBox="1"/>
          <p:nvPr/>
        </p:nvSpPr>
        <p:spPr>
          <a:xfrm>
            <a:off x="3287806" y="6434418"/>
            <a:ext cx="24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02 UTC 25 May 2024 </a:t>
            </a: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00A729D-720F-E61A-C8C0-D9D082F95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30"/>
            <a:ext cx="9144000" cy="5099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0C505-5E80-0FC7-2DA2-B679F8B3DAB3}"/>
              </a:ext>
            </a:extLst>
          </p:cNvPr>
          <p:cNvSpPr txBox="1"/>
          <p:nvPr/>
        </p:nvSpPr>
        <p:spPr>
          <a:xfrm>
            <a:off x="3697942" y="1000977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Sfc-850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01E2A-A122-9991-D670-50DFDD177EB6}"/>
              </a:ext>
            </a:extLst>
          </p:cNvPr>
          <p:cNvSpPr txBox="1"/>
          <p:nvPr/>
        </p:nvSpPr>
        <p:spPr>
          <a:xfrm>
            <a:off x="8001000" y="1005989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850-700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900AA-E51E-6109-2048-ABBC5C1B1D02}"/>
              </a:ext>
            </a:extLst>
          </p:cNvPr>
          <p:cNvSpPr txBox="1"/>
          <p:nvPr/>
        </p:nvSpPr>
        <p:spPr>
          <a:xfrm>
            <a:off x="8001000" y="3605673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500-300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A4470-3DC3-4581-3B63-8EB1EF1E7953}"/>
              </a:ext>
            </a:extLst>
          </p:cNvPr>
          <p:cNvSpPr txBox="1"/>
          <p:nvPr/>
        </p:nvSpPr>
        <p:spPr>
          <a:xfrm>
            <a:off x="3676650" y="3592282"/>
            <a:ext cx="800100" cy="2539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050" dirty="0">
                <a:solidFill>
                  <a:srgbClr val="21399F"/>
                </a:solidFill>
              </a:rPr>
              <a:t>700-500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54B36-4899-1AE8-B447-7AA831C4A925}"/>
              </a:ext>
            </a:extLst>
          </p:cNvPr>
          <p:cNvSpPr txBox="1"/>
          <p:nvPr/>
        </p:nvSpPr>
        <p:spPr>
          <a:xfrm>
            <a:off x="968189" y="4301747"/>
            <a:ext cx="328108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Large area of 10-year monthly maxima in Caribbean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1DB03B-A8DE-C01A-44A9-7B635F31806D}"/>
              </a:ext>
            </a:extLst>
          </p:cNvPr>
          <p:cNvCxnSpPr/>
          <p:nvPr/>
        </p:nvCxnSpPr>
        <p:spPr>
          <a:xfrm flipV="1">
            <a:off x="3126441" y="3293715"/>
            <a:ext cx="279025" cy="98731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3917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Powder blue noaa-doc</Template>
  <TotalTime>34218</TotalTime>
  <Words>1289</Words>
  <Application>Microsoft Office PowerPoint</Application>
  <PresentationFormat>On-screen Show (4:3)</PresentationFormat>
  <Paragraphs>200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ＭＳ Ｐゴシック</vt:lpstr>
      <vt:lpstr>Arial</vt:lpstr>
      <vt:lpstr>Arial Black</vt:lpstr>
      <vt:lpstr>Calibri</vt:lpstr>
      <vt:lpstr>Calibri Light</vt:lpstr>
      <vt:lpstr>Courier New</vt:lpstr>
      <vt:lpstr>Helvetica</vt:lpstr>
      <vt:lpstr>Lucida Sans</vt:lpstr>
      <vt:lpstr>System Font Regular</vt:lpstr>
      <vt:lpstr>Times New Roman</vt:lpstr>
      <vt:lpstr>Verdana</vt:lpstr>
      <vt:lpstr>Wingdings</vt:lpstr>
      <vt:lpstr>1_Default Design</vt:lpstr>
      <vt:lpstr>2_Default Design</vt:lpstr>
      <vt:lpstr>4_Office Theme</vt:lpstr>
      <vt:lpstr>3_Office Theme</vt:lpstr>
      <vt:lpstr>Default Design</vt:lpstr>
      <vt:lpstr>1_Office Theme</vt:lpstr>
      <vt:lpstr>  Extending and Reprocessing the NASA NVAP-M Water Vapour Dataset</vt:lpstr>
      <vt:lpstr>PowerPoint Presentation</vt:lpstr>
      <vt:lpstr>PowerPoint Presentation</vt:lpstr>
      <vt:lpstr>PowerPoint Presentation</vt:lpstr>
      <vt:lpstr>Advection Fills in Between Satellite Overpasses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ALPW Percentile Ranking for 10-year Record</vt:lpstr>
    </vt:vector>
  </TitlesOfParts>
  <Company>NCDC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NPOESS Remanifestation Cost Study Kick-off</dc:title>
  <dc:creator>Government Employee</dc:creator>
  <cp:lastModifiedBy>Forsythe,John</cp:lastModifiedBy>
  <cp:revision>1352</cp:revision>
  <dcterms:created xsi:type="dcterms:W3CDTF">2007-02-27T13:16:35Z</dcterms:created>
  <dcterms:modified xsi:type="dcterms:W3CDTF">2024-10-14T16:19:15Z</dcterms:modified>
</cp:coreProperties>
</file>