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361" r:id="rId4"/>
    <p:sldId id="282" r:id="rId5"/>
    <p:sldId id="421" r:id="rId6"/>
    <p:sldId id="278" r:id="rId7"/>
    <p:sldId id="280" r:id="rId8"/>
    <p:sldId id="281" r:id="rId9"/>
    <p:sldId id="424" r:id="rId10"/>
    <p:sldId id="428" r:id="rId11"/>
    <p:sldId id="429" r:id="rId12"/>
    <p:sldId id="433" r:id="rId13"/>
    <p:sldId id="430" r:id="rId14"/>
    <p:sldId id="425" r:id="rId15"/>
    <p:sldId id="432" r:id="rId16"/>
    <p:sldId id="4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0B9BB-A0E3-4692-8ACE-39A6663E33CD}"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US"/>
        </a:p>
      </dgm:t>
    </dgm:pt>
    <dgm:pt modelId="{5F4A0E9D-D49E-44BD-B930-6193955C18A1}">
      <dgm:prSet phldrT="[Text]" custT="1"/>
      <dgm:spPr/>
      <dgm:t>
        <a:bodyPr/>
        <a:lstStyle/>
        <a:p>
          <a:r>
            <a:rPr lang="en-US" sz="1200" dirty="0"/>
            <a:t>Inputs</a:t>
          </a:r>
        </a:p>
      </dgm:t>
    </dgm:pt>
    <dgm:pt modelId="{EC174F4D-2409-453C-8B9C-084DCF7272B8}" type="parTrans" cxnId="{324D1709-B5A2-4341-98F5-A565196825AE}">
      <dgm:prSet/>
      <dgm:spPr/>
      <dgm:t>
        <a:bodyPr/>
        <a:lstStyle/>
        <a:p>
          <a:endParaRPr lang="en-US" sz="1200"/>
        </a:p>
      </dgm:t>
    </dgm:pt>
    <dgm:pt modelId="{ACC4783C-883D-4AB5-9BB2-ADC478BFE0B9}" type="sibTrans" cxnId="{324D1709-B5A2-4341-98F5-A565196825AE}">
      <dgm:prSet/>
      <dgm:spPr/>
      <dgm:t>
        <a:bodyPr/>
        <a:lstStyle/>
        <a:p>
          <a:endParaRPr lang="en-US" sz="1200"/>
        </a:p>
      </dgm:t>
    </dgm:pt>
    <dgm:pt modelId="{B314C920-9684-4286-8307-406B242299D8}">
      <dgm:prSet phldrT="[Text]" custT="1"/>
      <dgm:spPr/>
      <dgm:t>
        <a:bodyPr/>
        <a:lstStyle/>
        <a:p>
          <a:r>
            <a:rPr lang="en-US" sz="1200" dirty="0"/>
            <a:t>TBs at each channel</a:t>
          </a:r>
        </a:p>
      </dgm:t>
    </dgm:pt>
    <dgm:pt modelId="{B9AE4EEB-9D04-4A47-A18B-A240F0B22ECF}" type="parTrans" cxnId="{485B4350-10C0-4B60-8A92-9D8372A38507}">
      <dgm:prSet/>
      <dgm:spPr/>
      <dgm:t>
        <a:bodyPr/>
        <a:lstStyle/>
        <a:p>
          <a:endParaRPr lang="en-US" sz="1200"/>
        </a:p>
      </dgm:t>
    </dgm:pt>
    <dgm:pt modelId="{7C65393C-A283-456B-B9C6-6917D59784EC}" type="sibTrans" cxnId="{485B4350-10C0-4B60-8A92-9D8372A38507}">
      <dgm:prSet/>
      <dgm:spPr/>
      <dgm:t>
        <a:bodyPr/>
        <a:lstStyle/>
        <a:p>
          <a:endParaRPr lang="en-US" sz="1200"/>
        </a:p>
      </dgm:t>
    </dgm:pt>
    <dgm:pt modelId="{D556118F-953B-4FD1-9D0F-30CF03E88A1E}">
      <dgm:prSet phldrT="[Text]" custT="1"/>
      <dgm:spPr/>
      <dgm:t>
        <a:bodyPr/>
        <a:lstStyle/>
        <a:p>
          <a:r>
            <a:rPr lang="en-US" sz="1200" dirty="0"/>
            <a:t>Geolocation</a:t>
          </a:r>
        </a:p>
      </dgm:t>
    </dgm:pt>
    <dgm:pt modelId="{09D141AA-A905-41D5-A904-EF17EB936D38}" type="parTrans" cxnId="{014497F4-A9CE-4769-AF08-04836CD49B1A}">
      <dgm:prSet/>
      <dgm:spPr/>
      <dgm:t>
        <a:bodyPr/>
        <a:lstStyle/>
        <a:p>
          <a:endParaRPr lang="en-US" sz="1200"/>
        </a:p>
      </dgm:t>
    </dgm:pt>
    <dgm:pt modelId="{A1CC186A-5C00-4008-90E5-4905539EFAD4}" type="sibTrans" cxnId="{014497F4-A9CE-4769-AF08-04836CD49B1A}">
      <dgm:prSet/>
      <dgm:spPr/>
      <dgm:t>
        <a:bodyPr/>
        <a:lstStyle/>
        <a:p>
          <a:endParaRPr lang="en-US" sz="1200"/>
        </a:p>
      </dgm:t>
    </dgm:pt>
    <dgm:pt modelId="{0B88B631-E608-4C63-B51F-366BE6DF3F46}">
      <dgm:prSet phldrT="[Text]" custT="1"/>
      <dgm:spPr/>
      <dgm:t>
        <a:bodyPr/>
        <a:lstStyle/>
        <a:p>
          <a:r>
            <a:rPr lang="en-US" sz="1200" dirty="0"/>
            <a:t>Data Preprocessing</a:t>
          </a:r>
        </a:p>
      </dgm:t>
    </dgm:pt>
    <dgm:pt modelId="{C9A2D750-5192-433D-91A1-4361CA6A69F7}" type="parTrans" cxnId="{09353FEA-E6D4-406D-8F33-33C9179E86F2}">
      <dgm:prSet/>
      <dgm:spPr/>
      <dgm:t>
        <a:bodyPr/>
        <a:lstStyle/>
        <a:p>
          <a:endParaRPr lang="en-US" sz="1200"/>
        </a:p>
      </dgm:t>
    </dgm:pt>
    <dgm:pt modelId="{BEFED2B7-D0F0-476E-A0DA-1CEDC7BAC73A}" type="sibTrans" cxnId="{09353FEA-E6D4-406D-8F33-33C9179E86F2}">
      <dgm:prSet/>
      <dgm:spPr/>
      <dgm:t>
        <a:bodyPr/>
        <a:lstStyle/>
        <a:p>
          <a:endParaRPr lang="en-US" sz="1200"/>
        </a:p>
      </dgm:t>
    </dgm:pt>
    <dgm:pt modelId="{A8A58471-B110-4BC5-886C-5F9776CE40CE}">
      <dgm:prSet phldrT="[Text]" custT="1"/>
      <dgm:spPr/>
      <dgm:t>
        <a:bodyPr/>
        <a:lstStyle/>
        <a:p>
          <a:r>
            <a:rPr lang="en-US" sz="1200" dirty="0"/>
            <a:t>Convert input data to common format</a:t>
          </a:r>
        </a:p>
      </dgm:t>
    </dgm:pt>
    <dgm:pt modelId="{7550F50F-E949-425F-9A2D-714F78A4065B}" type="parTrans" cxnId="{45FEE430-B97C-4840-9174-EF15BE54AAE2}">
      <dgm:prSet/>
      <dgm:spPr/>
      <dgm:t>
        <a:bodyPr/>
        <a:lstStyle/>
        <a:p>
          <a:endParaRPr lang="en-US" sz="1200"/>
        </a:p>
      </dgm:t>
    </dgm:pt>
    <dgm:pt modelId="{BF72A093-F314-4253-8E80-67E181C9F50F}" type="sibTrans" cxnId="{45FEE430-B97C-4840-9174-EF15BE54AAE2}">
      <dgm:prSet/>
      <dgm:spPr/>
      <dgm:t>
        <a:bodyPr/>
        <a:lstStyle/>
        <a:p>
          <a:endParaRPr lang="en-US" sz="1200"/>
        </a:p>
      </dgm:t>
    </dgm:pt>
    <dgm:pt modelId="{94E2B37C-59F0-466D-B3F8-F75230560FC1}">
      <dgm:prSet phldrT="[Text]" custT="1"/>
      <dgm:spPr/>
      <dgm:t>
        <a:bodyPr/>
        <a:lstStyle/>
        <a:p>
          <a:r>
            <a:rPr lang="en-US" sz="1200" dirty="0"/>
            <a:t>Quality control</a:t>
          </a:r>
        </a:p>
      </dgm:t>
    </dgm:pt>
    <dgm:pt modelId="{8FEC72D1-262C-45B2-A50C-BABDE6ADD80A}" type="parTrans" cxnId="{DBBAA9E5-D12C-4808-97D0-A30B9E30328A}">
      <dgm:prSet/>
      <dgm:spPr/>
      <dgm:t>
        <a:bodyPr/>
        <a:lstStyle/>
        <a:p>
          <a:endParaRPr lang="en-US" sz="1200"/>
        </a:p>
      </dgm:t>
    </dgm:pt>
    <dgm:pt modelId="{81A9FFC9-3820-4CF2-9F8B-39DAF7F992F7}" type="sibTrans" cxnId="{DBBAA9E5-D12C-4808-97D0-A30B9E30328A}">
      <dgm:prSet/>
      <dgm:spPr/>
      <dgm:t>
        <a:bodyPr/>
        <a:lstStyle/>
        <a:p>
          <a:endParaRPr lang="en-US" sz="1200"/>
        </a:p>
      </dgm:t>
    </dgm:pt>
    <dgm:pt modelId="{0DC5DF08-1C52-4DEA-831C-510C56F2866D}">
      <dgm:prSet phldrT="[Text]" custT="1"/>
      <dgm:spPr/>
      <dgm:t>
        <a:bodyPr/>
        <a:lstStyle/>
        <a:p>
          <a:r>
            <a:rPr lang="en-US" sz="1200" dirty="0"/>
            <a:t>Instrument NEDT</a:t>
          </a:r>
        </a:p>
      </dgm:t>
    </dgm:pt>
    <dgm:pt modelId="{22CE04C0-0388-49B0-BD70-A3793C12085A}" type="parTrans" cxnId="{7BED4DB0-59FF-4BF4-9C1B-040ED1A0AF48}">
      <dgm:prSet/>
      <dgm:spPr/>
      <dgm:t>
        <a:bodyPr/>
        <a:lstStyle/>
        <a:p>
          <a:endParaRPr lang="en-US" sz="1200"/>
        </a:p>
      </dgm:t>
    </dgm:pt>
    <dgm:pt modelId="{C9531734-87CC-45D9-AB85-AE785EFF62A2}" type="sibTrans" cxnId="{7BED4DB0-59FF-4BF4-9C1B-040ED1A0AF48}">
      <dgm:prSet/>
      <dgm:spPr/>
      <dgm:t>
        <a:bodyPr/>
        <a:lstStyle/>
        <a:p>
          <a:endParaRPr lang="en-US" sz="1200"/>
        </a:p>
      </dgm:t>
    </dgm:pt>
    <dgm:pt modelId="{F6560389-926B-4472-BBF7-FAE4C383BA91}">
      <dgm:prSet phldrT="[Text]" custT="1"/>
      <dgm:spPr/>
      <dgm:t>
        <a:bodyPr/>
        <a:lstStyle/>
        <a:p>
          <a:r>
            <a:rPr lang="en-US" sz="1200" dirty="0"/>
            <a:t>A Priori background</a:t>
          </a:r>
        </a:p>
      </dgm:t>
    </dgm:pt>
    <dgm:pt modelId="{69722A34-08E2-4F1F-B826-F27EC2CECDF6}" type="parTrans" cxnId="{3EF5A0C3-A65B-4999-9C60-44D57EF5E21F}">
      <dgm:prSet/>
      <dgm:spPr/>
      <dgm:t>
        <a:bodyPr/>
        <a:lstStyle/>
        <a:p>
          <a:endParaRPr lang="en-US" sz="1200"/>
        </a:p>
      </dgm:t>
    </dgm:pt>
    <dgm:pt modelId="{B27AB973-804E-4E08-83FF-C94F73E35C20}" type="sibTrans" cxnId="{3EF5A0C3-A65B-4999-9C60-44D57EF5E21F}">
      <dgm:prSet/>
      <dgm:spPr/>
      <dgm:t>
        <a:bodyPr/>
        <a:lstStyle/>
        <a:p>
          <a:endParaRPr lang="en-US" sz="1200"/>
        </a:p>
      </dgm:t>
    </dgm:pt>
    <dgm:pt modelId="{3589D646-BE9C-4621-BC9B-6F50DC023CFC}">
      <dgm:prSet phldrT="[Text]" custT="1"/>
      <dgm:spPr/>
      <dgm:t>
        <a:bodyPr/>
        <a:lstStyle/>
        <a:p>
          <a:r>
            <a:rPr lang="en-US" sz="1200" dirty="0"/>
            <a:t>First guess</a:t>
          </a:r>
        </a:p>
      </dgm:t>
    </dgm:pt>
    <dgm:pt modelId="{C94AFE91-5BA0-4852-8F06-180CC2BF188E}" type="parTrans" cxnId="{9A4202E8-D5D8-4F62-9FCD-9920D2F6E5E5}">
      <dgm:prSet/>
      <dgm:spPr/>
      <dgm:t>
        <a:bodyPr/>
        <a:lstStyle/>
        <a:p>
          <a:endParaRPr lang="en-US" sz="1200"/>
        </a:p>
      </dgm:t>
    </dgm:pt>
    <dgm:pt modelId="{6488DBB4-691C-4FDA-BEAB-7123681A7DA9}" type="sibTrans" cxnId="{9A4202E8-D5D8-4F62-9FCD-9920D2F6E5E5}">
      <dgm:prSet/>
      <dgm:spPr/>
      <dgm:t>
        <a:bodyPr/>
        <a:lstStyle/>
        <a:p>
          <a:endParaRPr lang="en-US" sz="1200"/>
        </a:p>
      </dgm:t>
    </dgm:pt>
    <dgm:pt modelId="{03D6ECF5-6583-4774-817F-50001D5D7A5A}">
      <dgm:prSet phldrT="[Text]" custT="1"/>
      <dgm:spPr/>
      <dgm:t>
        <a:bodyPr/>
        <a:lstStyle/>
        <a:p>
          <a:r>
            <a:rPr lang="en-US" sz="1200" dirty="0"/>
            <a:t>Covariance Matrix (EOFs)</a:t>
          </a:r>
        </a:p>
      </dgm:t>
    </dgm:pt>
    <dgm:pt modelId="{5C75ADBB-8D4D-4828-A701-BB3944D5B117}" type="parTrans" cxnId="{D3241B9E-01CA-47D4-9738-448086EF6BF2}">
      <dgm:prSet/>
      <dgm:spPr/>
      <dgm:t>
        <a:bodyPr/>
        <a:lstStyle/>
        <a:p>
          <a:endParaRPr lang="en-US" sz="1200"/>
        </a:p>
      </dgm:t>
    </dgm:pt>
    <dgm:pt modelId="{DD97C5EF-B23C-4B4E-9911-046146FCD516}" type="sibTrans" cxnId="{D3241B9E-01CA-47D4-9738-448086EF6BF2}">
      <dgm:prSet/>
      <dgm:spPr/>
      <dgm:t>
        <a:bodyPr/>
        <a:lstStyle/>
        <a:p>
          <a:endParaRPr lang="en-US" sz="1200"/>
        </a:p>
      </dgm:t>
    </dgm:pt>
    <dgm:pt modelId="{DEA0DE1C-E54D-4237-812D-719851AC1310}">
      <dgm:prSet phldrT="[Text]" custT="1"/>
      <dgm:spPr/>
      <dgm:t>
        <a:bodyPr/>
        <a:lstStyle/>
        <a:p>
          <a:r>
            <a:rPr lang="en-US" sz="1200" dirty="0"/>
            <a:t>Ancillary data</a:t>
          </a:r>
        </a:p>
      </dgm:t>
    </dgm:pt>
    <dgm:pt modelId="{FFDA634E-9101-4BBE-AFC9-2719E66E9D8F}" type="parTrans" cxnId="{CBDF01BE-ACB9-4AA5-AAFC-E07BF5B75FE7}">
      <dgm:prSet/>
      <dgm:spPr/>
      <dgm:t>
        <a:bodyPr/>
        <a:lstStyle/>
        <a:p>
          <a:endParaRPr lang="en-US" sz="1200"/>
        </a:p>
      </dgm:t>
    </dgm:pt>
    <dgm:pt modelId="{3AE35DC8-7D88-4786-9B1B-6C981FADCE7B}" type="sibTrans" cxnId="{CBDF01BE-ACB9-4AA5-AAFC-E07BF5B75FE7}">
      <dgm:prSet/>
      <dgm:spPr/>
      <dgm:t>
        <a:bodyPr/>
        <a:lstStyle/>
        <a:p>
          <a:endParaRPr lang="en-US" sz="1200"/>
        </a:p>
      </dgm:t>
    </dgm:pt>
    <dgm:pt modelId="{3E8E55EE-5BC9-4674-A8EE-80FD7945F7E8}">
      <dgm:prSet phldrT="[Text]" custT="1"/>
      <dgm:spPr/>
      <dgm:t>
        <a:bodyPr/>
        <a:lstStyle/>
        <a:p>
          <a:r>
            <a:rPr lang="en-US" sz="1200" dirty="0"/>
            <a:t>Retrieval: 1DVAR</a:t>
          </a:r>
        </a:p>
      </dgm:t>
    </dgm:pt>
    <dgm:pt modelId="{F64E176A-6FE8-491A-9456-A11952DF1358}" type="parTrans" cxnId="{304B6F41-7144-491F-896C-1720B052373B}">
      <dgm:prSet/>
      <dgm:spPr/>
      <dgm:t>
        <a:bodyPr/>
        <a:lstStyle/>
        <a:p>
          <a:endParaRPr lang="en-US" sz="1200"/>
        </a:p>
      </dgm:t>
    </dgm:pt>
    <dgm:pt modelId="{60924E18-6B03-407A-8EBF-DF53FF984AF7}" type="sibTrans" cxnId="{304B6F41-7144-491F-896C-1720B052373B}">
      <dgm:prSet/>
      <dgm:spPr/>
      <dgm:t>
        <a:bodyPr/>
        <a:lstStyle/>
        <a:p>
          <a:endParaRPr lang="en-US" sz="1200"/>
        </a:p>
      </dgm:t>
    </dgm:pt>
    <dgm:pt modelId="{699BC66A-89B7-48B7-B9C7-B7CD2620C823}">
      <dgm:prSet phldrT="[Text]" custT="1"/>
      <dgm:spPr/>
      <dgm:t>
        <a:bodyPr/>
        <a:lstStyle/>
        <a:p>
          <a:r>
            <a:rPr lang="en-US" sz="1200" dirty="0"/>
            <a:t>Forward operator: CRTM</a:t>
          </a:r>
        </a:p>
      </dgm:t>
    </dgm:pt>
    <dgm:pt modelId="{1C709C58-A57D-476A-A156-735EAB1ABE8A}" type="parTrans" cxnId="{75D25834-5938-43A8-9CC6-D23FEB4C70E0}">
      <dgm:prSet/>
      <dgm:spPr/>
      <dgm:t>
        <a:bodyPr/>
        <a:lstStyle/>
        <a:p>
          <a:endParaRPr lang="en-US" sz="1200"/>
        </a:p>
      </dgm:t>
    </dgm:pt>
    <dgm:pt modelId="{3B2C34FF-7C21-4DF3-A9B7-2573B597C791}" type="sibTrans" cxnId="{75D25834-5938-43A8-9CC6-D23FEB4C70E0}">
      <dgm:prSet/>
      <dgm:spPr/>
      <dgm:t>
        <a:bodyPr/>
        <a:lstStyle/>
        <a:p>
          <a:endParaRPr lang="en-US" sz="1200"/>
        </a:p>
      </dgm:t>
    </dgm:pt>
    <dgm:pt modelId="{3EBFC8C9-AEED-471A-9E80-69D9F9777D35}">
      <dgm:prSet phldrT="[Text]" custT="1"/>
      <dgm:spPr/>
      <dgm:t>
        <a:bodyPr/>
        <a:lstStyle/>
        <a:p>
          <a:r>
            <a:rPr lang="en-US" sz="1200" dirty="0" err="1"/>
            <a:t>Jocobians</a:t>
          </a:r>
          <a:endParaRPr lang="en-US" sz="1200" dirty="0"/>
        </a:p>
      </dgm:t>
    </dgm:pt>
    <dgm:pt modelId="{5273B9F6-41AE-4A4B-8FA0-12C22DDCEF84}" type="parTrans" cxnId="{0BA5AF9A-B66C-4985-8B12-DF1083F6A08E}">
      <dgm:prSet/>
      <dgm:spPr/>
      <dgm:t>
        <a:bodyPr/>
        <a:lstStyle/>
        <a:p>
          <a:endParaRPr lang="en-US" sz="1200"/>
        </a:p>
      </dgm:t>
    </dgm:pt>
    <dgm:pt modelId="{533B380A-4BD0-4D2F-B0F5-E52570BE4361}" type="sibTrans" cxnId="{0BA5AF9A-B66C-4985-8B12-DF1083F6A08E}">
      <dgm:prSet/>
      <dgm:spPr/>
      <dgm:t>
        <a:bodyPr/>
        <a:lstStyle/>
        <a:p>
          <a:endParaRPr lang="en-US" sz="1200"/>
        </a:p>
      </dgm:t>
    </dgm:pt>
    <dgm:pt modelId="{990DB546-0BCE-46F0-A668-88950E26C33A}">
      <dgm:prSet phldrT="[Text]" custT="1"/>
      <dgm:spPr/>
      <dgm:t>
        <a:bodyPr/>
        <a:lstStyle/>
        <a:p>
          <a:r>
            <a:rPr lang="en-US" sz="1200" dirty="0"/>
            <a:t>Core retrieval products</a:t>
          </a:r>
        </a:p>
      </dgm:t>
    </dgm:pt>
    <dgm:pt modelId="{2CD2414A-D56C-4EE6-96BB-4BD56AD5D487}" type="parTrans" cxnId="{580802E9-A77E-452C-BFFC-E50A6E85DEA4}">
      <dgm:prSet/>
      <dgm:spPr/>
      <dgm:t>
        <a:bodyPr/>
        <a:lstStyle/>
        <a:p>
          <a:endParaRPr lang="en-US" sz="1200"/>
        </a:p>
      </dgm:t>
    </dgm:pt>
    <dgm:pt modelId="{4C29EBD5-9563-4026-80D3-A052FE26CA7A}" type="sibTrans" cxnId="{580802E9-A77E-452C-BFFC-E50A6E85DEA4}">
      <dgm:prSet/>
      <dgm:spPr/>
      <dgm:t>
        <a:bodyPr/>
        <a:lstStyle/>
        <a:p>
          <a:endParaRPr lang="en-US" sz="1200"/>
        </a:p>
      </dgm:t>
    </dgm:pt>
    <dgm:pt modelId="{2C27E608-37F0-439D-941D-5344F28845D2}">
      <dgm:prSet phldrT="[Text]" custT="1"/>
      <dgm:spPr/>
      <dgm:t>
        <a:bodyPr/>
        <a:lstStyle/>
        <a:p>
          <a:r>
            <a:rPr lang="en-US" sz="1200" kern="1200" dirty="0"/>
            <a:t>Temperature profile</a:t>
          </a:r>
        </a:p>
      </dgm:t>
    </dgm:pt>
    <dgm:pt modelId="{7A3102FB-B263-4075-8743-0837E0E15D8B}" type="parTrans" cxnId="{C93573F1-4274-4FDF-8F5A-355BDA850B3B}">
      <dgm:prSet/>
      <dgm:spPr/>
      <dgm:t>
        <a:bodyPr/>
        <a:lstStyle/>
        <a:p>
          <a:endParaRPr lang="en-US" sz="1200"/>
        </a:p>
      </dgm:t>
    </dgm:pt>
    <dgm:pt modelId="{A0BA0237-2D8F-4BD3-91CE-D7BB03FAF0DB}" type="sibTrans" cxnId="{C93573F1-4274-4FDF-8F5A-355BDA850B3B}">
      <dgm:prSet/>
      <dgm:spPr/>
      <dgm:t>
        <a:bodyPr/>
        <a:lstStyle/>
        <a:p>
          <a:endParaRPr lang="en-US" sz="1200"/>
        </a:p>
      </dgm:t>
    </dgm:pt>
    <dgm:pt modelId="{C36A9F19-FD14-428C-B794-4D801953D536}">
      <dgm:prSet phldrT="[Text]" custT="1"/>
      <dgm:spPr/>
      <dgm:t>
        <a:bodyPr/>
        <a:lstStyle/>
        <a:p>
          <a:r>
            <a:rPr lang="en-US" sz="1200" kern="1200" dirty="0"/>
            <a:t>Water vapor profile</a:t>
          </a:r>
        </a:p>
      </dgm:t>
    </dgm:pt>
    <dgm:pt modelId="{2338EA4D-391B-4914-8996-9F4A4E7094C5}" type="parTrans" cxnId="{929C9AC8-ABC8-4D3F-BAB3-BE795A30E61B}">
      <dgm:prSet/>
      <dgm:spPr/>
      <dgm:t>
        <a:bodyPr/>
        <a:lstStyle/>
        <a:p>
          <a:endParaRPr lang="en-US" sz="1200"/>
        </a:p>
      </dgm:t>
    </dgm:pt>
    <dgm:pt modelId="{2CD6D77A-F1B4-4B8C-85FD-A03CAD71C440}" type="sibTrans" cxnId="{929C9AC8-ABC8-4D3F-BAB3-BE795A30E61B}">
      <dgm:prSet/>
      <dgm:spPr/>
      <dgm:t>
        <a:bodyPr/>
        <a:lstStyle/>
        <a:p>
          <a:endParaRPr lang="en-US" sz="1200"/>
        </a:p>
      </dgm:t>
    </dgm:pt>
    <dgm:pt modelId="{C85B577A-3C7C-4F77-81E1-E27FBA896465}">
      <dgm:prSet phldrT="[Text]" custT="1"/>
      <dgm:spPr/>
      <dgm:t>
        <a:bodyPr/>
        <a:lstStyle/>
        <a:p>
          <a:r>
            <a:rPr lang="en-US" sz="1200" dirty="0"/>
            <a:t>Footprint matching across instruments and input channels</a:t>
          </a:r>
        </a:p>
      </dgm:t>
    </dgm:pt>
    <dgm:pt modelId="{F5A6AB64-0D8E-4A39-B10F-DE82AB0E5B6A}" type="parTrans" cxnId="{409E71F8-279F-48E6-AFE3-A846E9375162}">
      <dgm:prSet/>
      <dgm:spPr/>
      <dgm:t>
        <a:bodyPr/>
        <a:lstStyle/>
        <a:p>
          <a:endParaRPr lang="en-US" sz="1200"/>
        </a:p>
      </dgm:t>
    </dgm:pt>
    <dgm:pt modelId="{3435344F-4B33-4B38-AC68-710E959BA51A}" type="sibTrans" cxnId="{409E71F8-279F-48E6-AFE3-A846E9375162}">
      <dgm:prSet/>
      <dgm:spPr/>
      <dgm:t>
        <a:bodyPr/>
        <a:lstStyle/>
        <a:p>
          <a:endParaRPr lang="en-US" sz="1200"/>
        </a:p>
      </dgm:t>
    </dgm:pt>
    <dgm:pt modelId="{A67CF545-6D0B-4522-8A2A-EF73861FA10E}">
      <dgm:prSet phldrT="[Text]" custT="1"/>
      <dgm:spPr/>
      <dgm:t>
        <a:bodyPr/>
        <a:lstStyle/>
        <a:p>
          <a:r>
            <a:rPr lang="en-US" sz="1200" dirty="0"/>
            <a:t>Bias correction</a:t>
          </a:r>
        </a:p>
      </dgm:t>
    </dgm:pt>
    <dgm:pt modelId="{1E7BEDC1-FAC9-4B31-9CE2-C571F10A18CE}" type="parTrans" cxnId="{34EF0837-C901-49DE-9A57-1F1C554BF02A}">
      <dgm:prSet/>
      <dgm:spPr/>
      <dgm:t>
        <a:bodyPr/>
        <a:lstStyle/>
        <a:p>
          <a:endParaRPr lang="en-US" sz="1200"/>
        </a:p>
      </dgm:t>
    </dgm:pt>
    <dgm:pt modelId="{CF38A22A-55F8-4F26-8A71-23FBEE0773D3}" type="sibTrans" cxnId="{34EF0837-C901-49DE-9A57-1F1C554BF02A}">
      <dgm:prSet/>
      <dgm:spPr/>
      <dgm:t>
        <a:bodyPr/>
        <a:lstStyle/>
        <a:p>
          <a:endParaRPr lang="en-US" sz="1200"/>
        </a:p>
      </dgm:t>
    </dgm:pt>
    <dgm:pt modelId="{24F56CBD-C338-47FC-9278-1BD5A2C66A0A}">
      <dgm:prSet phldrT="[Text]" custT="1"/>
      <dgm:spPr/>
      <dgm:t>
        <a:bodyPr/>
        <a:lstStyle/>
        <a:p>
          <a:r>
            <a:rPr lang="en-US" sz="1200" dirty="0"/>
            <a:t>EOFs</a:t>
          </a:r>
        </a:p>
      </dgm:t>
    </dgm:pt>
    <dgm:pt modelId="{73E0BFED-FA46-4A69-ACC1-A7D2A2164FA4}" type="parTrans" cxnId="{9B116455-E3C8-43CC-9DBB-95E1DD6315F9}">
      <dgm:prSet/>
      <dgm:spPr/>
      <dgm:t>
        <a:bodyPr/>
        <a:lstStyle/>
        <a:p>
          <a:endParaRPr lang="en-US" sz="1200"/>
        </a:p>
      </dgm:t>
    </dgm:pt>
    <dgm:pt modelId="{C6485797-7E3F-4B4B-AA54-85C3C6E6413B}" type="sibTrans" cxnId="{9B116455-E3C8-43CC-9DBB-95E1DD6315F9}">
      <dgm:prSet/>
      <dgm:spPr/>
      <dgm:t>
        <a:bodyPr/>
        <a:lstStyle/>
        <a:p>
          <a:endParaRPr lang="en-US" sz="1200"/>
        </a:p>
      </dgm:t>
    </dgm:pt>
    <dgm:pt modelId="{6261B875-5A62-407F-B76B-6386CD37C679}">
      <dgm:prSet phldrT="[Text]" custT="1"/>
      <dgm:spPr/>
      <dgm:t>
        <a:bodyPr/>
        <a:lstStyle/>
        <a:p>
          <a:r>
            <a:rPr lang="en-US" sz="1200" dirty="0"/>
            <a:t>Forward model uncertainty</a:t>
          </a:r>
        </a:p>
      </dgm:t>
    </dgm:pt>
    <dgm:pt modelId="{488F0D2A-4B15-4622-87DE-1F456B8B7727}" type="parTrans" cxnId="{29CB8882-6596-4088-BC78-46C5875CC6BE}">
      <dgm:prSet/>
      <dgm:spPr/>
      <dgm:t>
        <a:bodyPr/>
        <a:lstStyle/>
        <a:p>
          <a:endParaRPr lang="en-US" sz="1200"/>
        </a:p>
      </dgm:t>
    </dgm:pt>
    <dgm:pt modelId="{01E74E8F-F7EB-4870-8C4C-AE68F8FD31F5}" type="sibTrans" cxnId="{29CB8882-6596-4088-BC78-46C5875CC6BE}">
      <dgm:prSet/>
      <dgm:spPr/>
      <dgm:t>
        <a:bodyPr/>
        <a:lstStyle/>
        <a:p>
          <a:endParaRPr lang="en-US" sz="1200"/>
        </a:p>
      </dgm:t>
    </dgm:pt>
    <dgm:pt modelId="{82061648-FDBD-4080-A0CB-A193B2F4C001}">
      <dgm:prSet phldrT="[Text]" custT="1"/>
      <dgm:spPr/>
      <dgm:t>
        <a:bodyPr/>
        <a:lstStyle/>
        <a:p>
          <a:r>
            <a:rPr lang="en-US" sz="1200" dirty="0"/>
            <a:t>Derived products</a:t>
          </a:r>
        </a:p>
      </dgm:t>
    </dgm:pt>
    <dgm:pt modelId="{525FC40F-0039-4118-9FB4-244CD8012802}" type="parTrans" cxnId="{0A1ECB04-B9F0-4427-97AD-597B5B3CAA67}">
      <dgm:prSet/>
      <dgm:spPr/>
      <dgm:t>
        <a:bodyPr/>
        <a:lstStyle/>
        <a:p>
          <a:endParaRPr lang="en-US" sz="1200"/>
        </a:p>
      </dgm:t>
    </dgm:pt>
    <dgm:pt modelId="{FB9755F2-74B5-4F32-85F5-ED969884AD93}" type="sibTrans" cxnId="{0A1ECB04-B9F0-4427-97AD-597B5B3CAA67}">
      <dgm:prSet/>
      <dgm:spPr/>
      <dgm:t>
        <a:bodyPr/>
        <a:lstStyle/>
        <a:p>
          <a:endParaRPr lang="en-US" sz="1200"/>
        </a:p>
      </dgm:t>
    </dgm:pt>
    <dgm:pt modelId="{30C56FDB-2E8A-41A4-9D93-BDE4C61E09BD}">
      <dgm:prSet phldrT="[Text]" custT="1"/>
      <dgm:spPr/>
      <dgm:t>
        <a:bodyPr/>
        <a:lstStyle/>
        <a:p>
          <a:r>
            <a:rPr lang="en-US" sz="1200" kern="1200" dirty="0"/>
            <a:t>Total precipitable water</a:t>
          </a:r>
        </a:p>
      </dgm:t>
    </dgm:pt>
    <dgm:pt modelId="{A74B9607-861F-47E6-BFFF-2E637307544F}" type="parTrans" cxnId="{D9596E77-6B85-4145-848C-D72598EBC719}">
      <dgm:prSet/>
      <dgm:spPr/>
      <dgm:t>
        <a:bodyPr/>
        <a:lstStyle/>
        <a:p>
          <a:endParaRPr lang="en-US" sz="1200"/>
        </a:p>
      </dgm:t>
    </dgm:pt>
    <dgm:pt modelId="{9A9EDE5B-4089-4DA6-B2EF-F49E65837B7A}" type="sibTrans" cxnId="{D9596E77-6B85-4145-848C-D72598EBC719}">
      <dgm:prSet/>
      <dgm:spPr/>
      <dgm:t>
        <a:bodyPr/>
        <a:lstStyle/>
        <a:p>
          <a:endParaRPr lang="en-US" sz="1200"/>
        </a:p>
      </dgm:t>
    </dgm:pt>
    <dgm:pt modelId="{536556F6-279D-487E-B62F-6D1CC54F1F04}">
      <dgm:prSet phldrT="[Text]" custT="1"/>
      <dgm:spPr/>
      <dgm:t>
        <a:bodyPr/>
        <a:lstStyle/>
        <a:p>
          <a:r>
            <a:rPr lang="en-US" sz="1200" kern="1200" dirty="0"/>
            <a:t>Rain water path</a:t>
          </a:r>
        </a:p>
      </dgm:t>
    </dgm:pt>
    <dgm:pt modelId="{CAE09211-CBBD-474A-A0E0-03ACD2A49963}" type="parTrans" cxnId="{82ADCE76-A9D0-4228-B707-9ECB93783DF6}">
      <dgm:prSet/>
      <dgm:spPr/>
      <dgm:t>
        <a:bodyPr/>
        <a:lstStyle/>
        <a:p>
          <a:endParaRPr lang="en-US" sz="1200"/>
        </a:p>
      </dgm:t>
    </dgm:pt>
    <dgm:pt modelId="{535982F1-D2CD-4616-8CD4-9433450EBF0A}" type="sibTrans" cxnId="{82ADCE76-A9D0-4228-B707-9ECB93783DF6}">
      <dgm:prSet/>
      <dgm:spPr/>
      <dgm:t>
        <a:bodyPr/>
        <a:lstStyle/>
        <a:p>
          <a:endParaRPr lang="en-US" sz="1200"/>
        </a:p>
      </dgm:t>
    </dgm:pt>
    <dgm:pt modelId="{2A26BE03-003F-4852-9093-C73A53A684AF}">
      <dgm:prSet phldrT="[Text]" custT="1"/>
      <dgm:spPr/>
      <dgm:t>
        <a:bodyPr/>
        <a:lstStyle/>
        <a:p>
          <a:r>
            <a:rPr lang="en-US" sz="1200" kern="1200" dirty="0"/>
            <a:t>Graupel water profile</a:t>
          </a:r>
        </a:p>
      </dgm:t>
    </dgm:pt>
    <dgm:pt modelId="{DFFBD478-DB8F-4A75-8556-23C18C90E00D}" type="parTrans" cxnId="{770D0274-965B-43A7-BF98-212F2E61DDEA}">
      <dgm:prSet/>
      <dgm:spPr/>
      <dgm:t>
        <a:bodyPr/>
        <a:lstStyle/>
        <a:p>
          <a:endParaRPr lang="en-US" sz="1200"/>
        </a:p>
      </dgm:t>
    </dgm:pt>
    <dgm:pt modelId="{980E2DB7-DF55-48D6-8BBC-562186FBB940}" type="sibTrans" cxnId="{770D0274-965B-43A7-BF98-212F2E61DDEA}">
      <dgm:prSet/>
      <dgm:spPr/>
      <dgm:t>
        <a:bodyPr/>
        <a:lstStyle/>
        <a:p>
          <a:endParaRPr lang="en-US" sz="1200"/>
        </a:p>
      </dgm:t>
    </dgm:pt>
    <dgm:pt modelId="{F0AF9539-087B-4828-B926-EFF2829C0DBF}">
      <dgm:prSet phldrT="[Text]" custT="1"/>
      <dgm:spPr/>
      <dgm:t>
        <a:bodyPr/>
        <a:lstStyle/>
        <a:p>
          <a:r>
            <a:rPr lang="en-US" sz="1200" kern="1200" dirty="0"/>
            <a:t>Rain water profiles</a:t>
          </a:r>
        </a:p>
      </dgm:t>
    </dgm:pt>
    <dgm:pt modelId="{1953AAD8-DFE0-4B81-A835-1CAF9CF08F00}" type="parTrans" cxnId="{2ADEB002-65CF-47A6-B1A3-60C686E26174}">
      <dgm:prSet/>
      <dgm:spPr/>
      <dgm:t>
        <a:bodyPr/>
        <a:lstStyle/>
        <a:p>
          <a:endParaRPr lang="en-US" sz="1200"/>
        </a:p>
      </dgm:t>
    </dgm:pt>
    <dgm:pt modelId="{57154CB4-A185-4A57-9A0F-2326FDE6A480}" type="sibTrans" cxnId="{2ADEB002-65CF-47A6-B1A3-60C686E26174}">
      <dgm:prSet/>
      <dgm:spPr/>
      <dgm:t>
        <a:bodyPr/>
        <a:lstStyle/>
        <a:p>
          <a:endParaRPr lang="en-US" sz="1200"/>
        </a:p>
      </dgm:t>
    </dgm:pt>
    <dgm:pt modelId="{21922733-9B07-4CF4-A2EF-16E3B67AD19C}">
      <dgm:prSet phldrT="[Text]" custT="1"/>
      <dgm:spPr/>
      <dgm:t>
        <a:bodyPr/>
        <a:lstStyle/>
        <a:p>
          <a:r>
            <a:rPr lang="en-US" sz="1200" kern="1200" dirty="0"/>
            <a:t>Emissivity spectrum</a:t>
          </a:r>
        </a:p>
      </dgm:t>
    </dgm:pt>
    <dgm:pt modelId="{4F494952-7AF9-47CA-A4D5-BF714B32DC67}" type="parTrans" cxnId="{C15AFBD1-5FE7-445F-8814-022C8420A43C}">
      <dgm:prSet/>
      <dgm:spPr/>
      <dgm:t>
        <a:bodyPr/>
        <a:lstStyle/>
        <a:p>
          <a:endParaRPr lang="en-US" sz="1200"/>
        </a:p>
      </dgm:t>
    </dgm:pt>
    <dgm:pt modelId="{6F82D929-CE3B-495C-9096-54332DB274A8}" type="sibTrans" cxnId="{C15AFBD1-5FE7-445F-8814-022C8420A43C}">
      <dgm:prSet/>
      <dgm:spPr/>
      <dgm:t>
        <a:bodyPr/>
        <a:lstStyle/>
        <a:p>
          <a:endParaRPr lang="en-US" sz="1200"/>
        </a:p>
      </dgm:t>
    </dgm:pt>
    <dgm:pt modelId="{F0FFE0F6-C1D4-499C-92F6-D8E317EAE434}">
      <dgm:prSet phldrT="[Text]" custT="1"/>
      <dgm:spPr/>
      <dgm:t>
        <a:bodyPr/>
        <a:lstStyle/>
        <a:p>
          <a:r>
            <a:rPr lang="en-US" sz="1200" kern="1200" dirty="0">
              <a:solidFill>
                <a:srgbClr val="000000">
                  <a:hueOff val="0"/>
                  <a:satOff val="0"/>
                  <a:lumOff val="0"/>
                  <a:alphaOff val="0"/>
                </a:srgbClr>
              </a:solidFill>
              <a:latin typeface="Arial"/>
              <a:ea typeface="+mn-ea"/>
              <a:cs typeface="+mn-cs"/>
            </a:rPr>
            <a:t>Skin temperature (incl. ocean SST)</a:t>
          </a:r>
        </a:p>
      </dgm:t>
    </dgm:pt>
    <dgm:pt modelId="{348B9032-F012-4BC0-909D-2729B24DC40E}" type="parTrans" cxnId="{D3E976F4-9DAD-4518-AEE9-ED3EB2883306}">
      <dgm:prSet/>
      <dgm:spPr/>
      <dgm:t>
        <a:bodyPr/>
        <a:lstStyle/>
        <a:p>
          <a:endParaRPr lang="en-US" sz="1200"/>
        </a:p>
      </dgm:t>
    </dgm:pt>
    <dgm:pt modelId="{08B5B592-DACB-44D8-B5FE-ABC9CD88F418}" type="sibTrans" cxnId="{D3E976F4-9DAD-4518-AEE9-ED3EB2883306}">
      <dgm:prSet/>
      <dgm:spPr/>
      <dgm:t>
        <a:bodyPr/>
        <a:lstStyle/>
        <a:p>
          <a:endParaRPr lang="en-US" sz="1200"/>
        </a:p>
      </dgm:t>
    </dgm:pt>
    <dgm:pt modelId="{71A03AD9-8036-4EA7-80F6-FB8B4DF65813}">
      <dgm:prSet phldrT="[Text]" custT="1"/>
      <dgm:spPr/>
      <dgm:t>
        <a:bodyPr/>
        <a:lstStyle/>
        <a:p>
          <a:r>
            <a:rPr lang="en-US" sz="1200" kern="1200" dirty="0"/>
            <a:t>Ice water path</a:t>
          </a:r>
        </a:p>
      </dgm:t>
    </dgm:pt>
    <dgm:pt modelId="{8EC06D90-96CC-487C-9537-ADFE9C9C1779}" type="parTrans" cxnId="{3EC0BC0D-4B90-4E9E-A4AE-9A15D0E2CB74}">
      <dgm:prSet/>
      <dgm:spPr/>
      <dgm:t>
        <a:bodyPr/>
        <a:lstStyle/>
        <a:p>
          <a:endParaRPr lang="en-US" sz="1200"/>
        </a:p>
      </dgm:t>
    </dgm:pt>
    <dgm:pt modelId="{64F68D83-D059-450F-A41C-67FF5A762678}" type="sibTrans" cxnId="{3EC0BC0D-4B90-4E9E-A4AE-9A15D0E2CB74}">
      <dgm:prSet/>
      <dgm:spPr/>
      <dgm:t>
        <a:bodyPr/>
        <a:lstStyle/>
        <a:p>
          <a:endParaRPr lang="en-US" sz="1200"/>
        </a:p>
      </dgm:t>
    </dgm:pt>
    <dgm:pt modelId="{1A08986A-DC3B-4557-BCC0-4B4EB5E84544}">
      <dgm:prSet phldrT="[Text]" custT="1"/>
      <dgm:spPr/>
      <dgm:t>
        <a:bodyPr/>
        <a:lstStyle/>
        <a:p>
          <a:r>
            <a:rPr lang="en-US" sz="1200" kern="1200" dirty="0"/>
            <a:t>Cloud liquid water</a:t>
          </a:r>
        </a:p>
      </dgm:t>
    </dgm:pt>
    <dgm:pt modelId="{F776E776-5993-49B6-A5BB-88C389BD37DD}" type="parTrans" cxnId="{016E40BB-A706-485B-8F8C-DA6F4C3BA6B3}">
      <dgm:prSet/>
      <dgm:spPr/>
      <dgm:t>
        <a:bodyPr/>
        <a:lstStyle/>
        <a:p>
          <a:endParaRPr lang="en-US" sz="1200"/>
        </a:p>
      </dgm:t>
    </dgm:pt>
    <dgm:pt modelId="{159EDEDD-A418-42A7-9AF8-C1963A5E1357}" type="sibTrans" cxnId="{016E40BB-A706-485B-8F8C-DA6F4C3BA6B3}">
      <dgm:prSet/>
      <dgm:spPr/>
      <dgm:t>
        <a:bodyPr/>
        <a:lstStyle/>
        <a:p>
          <a:endParaRPr lang="en-US" sz="1200"/>
        </a:p>
      </dgm:t>
    </dgm:pt>
    <dgm:pt modelId="{F74807AF-274C-441C-9A6D-45E5B44462B4}">
      <dgm:prSet phldrT="[Text]" custT="1"/>
      <dgm:spPr/>
      <dgm:t>
        <a:bodyPr/>
        <a:lstStyle/>
        <a:p>
          <a:r>
            <a:rPr lang="en-US" sz="1200" kern="1200" dirty="0"/>
            <a:t>Sea ice concentration/age</a:t>
          </a:r>
        </a:p>
      </dgm:t>
    </dgm:pt>
    <dgm:pt modelId="{EDE89196-E066-4BC3-9DC3-2F0793A509F7}" type="parTrans" cxnId="{FEA67698-3D8E-419D-841A-7A154BBE08E1}">
      <dgm:prSet/>
      <dgm:spPr/>
      <dgm:t>
        <a:bodyPr/>
        <a:lstStyle/>
        <a:p>
          <a:endParaRPr lang="en-US" sz="1200"/>
        </a:p>
      </dgm:t>
    </dgm:pt>
    <dgm:pt modelId="{2A194498-1DF0-4297-A6BE-B273F53EE823}" type="sibTrans" cxnId="{FEA67698-3D8E-419D-841A-7A154BBE08E1}">
      <dgm:prSet/>
      <dgm:spPr/>
      <dgm:t>
        <a:bodyPr/>
        <a:lstStyle/>
        <a:p>
          <a:endParaRPr lang="en-US" sz="1200"/>
        </a:p>
      </dgm:t>
    </dgm:pt>
    <dgm:pt modelId="{226834B3-213F-44ED-B77C-9E7EF97A7C51}">
      <dgm:prSet phldrT="[Text]" custT="1"/>
      <dgm:spPr/>
      <dgm:t>
        <a:bodyPr/>
        <a:lstStyle/>
        <a:p>
          <a:r>
            <a:rPr lang="en-US" sz="1200" kern="1200" dirty="0"/>
            <a:t>Snow water equivalent</a:t>
          </a:r>
        </a:p>
      </dgm:t>
    </dgm:pt>
    <dgm:pt modelId="{E21174B7-0133-4891-A040-A0A3A0757129}" type="parTrans" cxnId="{76F20EB4-4A89-4CD2-84E8-F0D55680ED49}">
      <dgm:prSet/>
      <dgm:spPr/>
      <dgm:t>
        <a:bodyPr/>
        <a:lstStyle/>
        <a:p>
          <a:endParaRPr lang="en-US" sz="1200"/>
        </a:p>
      </dgm:t>
    </dgm:pt>
    <dgm:pt modelId="{8D1380D6-D38D-4D39-A463-4B964E39DA0C}" type="sibTrans" cxnId="{76F20EB4-4A89-4CD2-84E8-F0D55680ED49}">
      <dgm:prSet/>
      <dgm:spPr/>
      <dgm:t>
        <a:bodyPr/>
        <a:lstStyle/>
        <a:p>
          <a:endParaRPr lang="en-US" sz="1200"/>
        </a:p>
      </dgm:t>
    </dgm:pt>
    <dgm:pt modelId="{CC5DB39F-3309-445E-8967-65821066C093}">
      <dgm:prSet phldrT="[Text]" custT="1"/>
      <dgm:spPr/>
      <dgm:t>
        <a:bodyPr/>
        <a:lstStyle/>
        <a:p>
          <a:r>
            <a:rPr lang="en-US" sz="1200" kern="1200" dirty="0"/>
            <a:t>Grain size</a:t>
          </a:r>
        </a:p>
      </dgm:t>
    </dgm:pt>
    <dgm:pt modelId="{9CAE7C99-1E25-48FF-B205-6C3430DDB6D4}" type="parTrans" cxnId="{7B966636-759A-492B-AC5C-D5EA28485F8F}">
      <dgm:prSet/>
      <dgm:spPr/>
      <dgm:t>
        <a:bodyPr/>
        <a:lstStyle/>
        <a:p>
          <a:endParaRPr lang="en-US" sz="1200"/>
        </a:p>
      </dgm:t>
    </dgm:pt>
    <dgm:pt modelId="{7622FF73-C92D-4A2B-9868-4EAFB0CB2BE6}" type="sibTrans" cxnId="{7B966636-759A-492B-AC5C-D5EA28485F8F}">
      <dgm:prSet/>
      <dgm:spPr/>
      <dgm:t>
        <a:bodyPr/>
        <a:lstStyle/>
        <a:p>
          <a:endParaRPr lang="en-US" sz="1200"/>
        </a:p>
      </dgm:t>
    </dgm:pt>
    <dgm:pt modelId="{BEE0F641-B27C-48A2-841B-E3571D5F433C}">
      <dgm:prSet phldrT="[Text]" custT="1"/>
      <dgm:spPr/>
      <dgm:t>
        <a:bodyPr/>
        <a:lstStyle/>
        <a:p>
          <a:r>
            <a:rPr lang="en-US" sz="1200" kern="1200" dirty="0">
              <a:solidFill>
                <a:srgbClr val="000000">
                  <a:hueOff val="0"/>
                  <a:satOff val="0"/>
                  <a:lumOff val="0"/>
                  <a:alphaOff val="0"/>
                </a:srgbClr>
              </a:solidFill>
              <a:latin typeface="Arial"/>
              <a:ea typeface="+mn-ea"/>
              <a:cs typeface="+mn-cs"/>
            </a:rPr>
            <a:t>Rain rate</a:t>
          </a:r>
        </a:p>
      </dgm:t>
    </dgm:pt>
    <dgm:pt modelId="{8F037C12-A9A4-4B7E-9CF2-6EE1B71FF1BF}" type="parTrans" cxnId="{FE0F0BF2-1C06-471C-8ABD-D814A930DB0B}">
      <dgm:prSet/>
      <dgm:spPr/>
      <dgm:t>
        <a:bodyPr/>
        <a:lstStyle/>
        <a:p>
          <a:endParaRPr lang="en-US" sz="1200"/>
        </a:p>
      </dgm:t>
    </dgm:pt>
    <dgm:pt modelId="{71C3F091-4F8E-4767-A4F8-F79902A609AE}" type="sibTrans" cxnId="{FE0F0BF2-1C06-471C-8ABD-D814A930DB0B}">
      <dgm:prSet/>
      <dgm:spPr/>
      <dgm:t>
        <a:bodyPr/>
        <a:lstStyle/>
        <a:p>
          <a:endParaRPr lang="en-US" sz="1200"/>
        </a:p>
      </dgm:t>
    </dgm:pt>
    <dgm:pt modelId="{0482EC46-C9EB-4D08-9EE3-238F54A65C95}">
      <dgm:prSet phldrT="[Text]" custT="1"/>
      <dgm:spPr/>
      <dgm:t>
        <a:bodyPr/>
        <a:lstStyle/>
        <a:p>
          <a:r>
            <a:rPr lang="en-US" sz="1200" kern="1200" dirty="0"/>
            <a:t>Cloud water profile</a:t>
          </a:r>
        </a:p>
      </dgm:t>
    </dgm:pt>
    <dgm:pt modelId="{760EC594-6068-40C6-8D89-1105826A71E4}" type="parTrans" cxnId="{91F3CE90-AC89-42A8-8201-60BCB7753FC6}">
      <dgm:prSet/>
      <dgm:spPr/>
      <dgm:t>
        <a:bodyPr/>
        <a:lstStyle/>
        <a:p>
          <a:endParaRPr lang="en-US"/>
        </a:p>
      </dgm:t>
    </dgm:pt>
    <dgm:pt modelId="{F2E83882-536F-4080-B54F-F1B7A8C5D087}" type="sibTrans" cxnId="{91F3CE90-AC89-42A8-8201-60BCB7753FC6}">
      <dgm:prSet/>
      <dgm:spPr/>
      <dgm:t>
        <a:bodyPr/>
        <a:lstStyle/>
        <a:p>
          <a:endParaRPr lang="en-US"/>
        </a:p>
      </dgm:t>
    </dgm:pt>
    <dgm:pt modelId="{88B98A79-37A6-4E6E-B82A-EE1B0B74E1C8}" type="pres">
      <dgm:prSet presAssocID="{6000B9BB-A0E3-4692-8ACE-39A6663E33CD}" presName="Name0" presStyleCnt="0">
        <dgm:presLayoutVars>
          <dgm:chMax val="11"/>
          <dgm:chPref val="11"/>
          <dgm:dir/>
          <dgm:resizeHandles/>
        </dgm:presLayoutVars>
      </dgm:prSet>
      <dgm:spPr/>
    </dgm:pt>
    <dgm:pt modelId="{B6CF7687-5AEB-4D54-9034-7ADADA28D776}" type="pres">
      <dgm:prSet presAssocID="{82061648-FDBD-4080-A0CB-A193B2F4C001}" presName="Accent5" presStyleCnt="0"/>
      <dgm:spPr/>
    </dgm:pt>
    <dgm:pt modelId="{32A990B3-A299-4D95-ADE6-191297FC8E95}" type="pres">
      <dgm:prSet presAssocID="{82061648-FDBD-4080-A0CB-A193B2F4C001}" presName="Accent" presStyleLbl="node1" presStyleIdx="0" presStyleCnt="5"/>
      <dgm:spPr/>
    </dgm:pt>
    <dgm:pt modelId="{47EBDF44-7028-4AE9-98D9-090D01B9ADFA}" type="pres">
      <dgm:prSet presAssocID="{82061648-FDBD-4080-A0CB-A193B2F4C001}" presName="ParentBackground5" presStyleCnt="0"/>
      <dgm:spPr/>
    </dgm:pt>
    <dgm:pt modelId="{ADE301C2-9F73-43C6-B30E-5DB5EAFACC79}" type="pres">
      <dgm:prSet presAssocID="{82061648-FDBD-4080-A0CB-A193B2F4C001}" presName="ParentBackground" presStyleLbl="fgAcc1" presStyleIdx="0" presStyleCnt="5"/>
      <dgm:spPr/>
    </dgm:pt>
    <dgm:pt modelId="{075FB1A6-1BB6-4294-A99F-DE54DA69E65B}" type="pres">
      <dgm:prSet presAssocID="{82061648-FDBD-4080-A0CB-A193B2F4C001}" presName="Child5" presStyleLbl="revTx" presStyleIdx="0" presStyleCnt="5">
        <dgm:presLayoutVars>
          <dgm:chMax val="0"/>
          <dgm:chPref val="0"/>
          <dgm:bulletEnabled val="1"/>
        </dgm:presLayoutVars>
      </dgm:prSet>
      <dgm:spPr/>
    </dgm:pt>
    <dgm:pt modelId="{39106DC2-7F84-463E-8FEB-650A46246357}" type="pres">
      <dgm:prSet presAssocID="{82061648-FDBD-4080-A0CB-A193B2F4C001}" presName="Parent5" presStyleLbl="revTx" presStyleIdx="0" presStyleCnt="5">
        <dgm:presLayoutVars>
          <dgm:chMax val="1"/>
          <dgm:chPref val="1"/>
          <dgm:bulletEnabled val="1"/>
        </dgm:presLayoutVars>
      </dgm:prSet>
      <dgm:spPr/>
    </dgm:pt>
    <dgm:pt modelId="{A5DCC054-37C8-4A19-ABEA-B2746FADFAC8}" type="pres">
      <dgm:prSet presAssocID="{990DB546-0BCE-46F0-A668-88950E26C33A}" presName="Accent4" presStyleCnt="0"/>
      <dgm:spPr/>
    </dgm:pt>
    <dgm:pt modelId="{581CE55A-69AB-4BEA-AAF3-5020D9B3EB77}" type="pres">
      <dgm:prSet presAssocID="{990DB546-0BCE-46F0-A668-88950E26C33A}" presName="Accent" presStyleLbl="node1" presStyleIdx="1" presStyleCnt="5"/>
      <dgm:spPr/>
    </dgm:pt>
    <dgm:pt modelId="{3AC10A81-0BA8-4652-BA3B-DECF33966B91}" type="pres">
      <dgm:prSet presAssocID="{990DB546-0BCE-46F0-A668-88950E26C33A}" presName="ParentBackground4" presStyleCnt="0"/>
      <dgm:spPr/>
    </dgm:pt>
    <dgm:pt modelId="{612FF5B1-5C93-4BED-BDCC-137B0DB9A266}" type="pres">
      <dgm:prSet presAssocID="{990DB546-0BCE-46F0-A668-88950E26C33A}" presName="ParentBackground" presStyleLbl="fgAcc1" presStyleIdx="1" presStyleCnt="5" custLinFactNeighborX="-271" custLinFactNeighborY="2062"/>
      <dgm:spPr/>
    </dgm:pt>
    <dgm:pt modelId="{1C158990-1E74-40FE-AEC0-E563AB7EB3CC}" type="pres">
      <dgm:prSet presAssocID="{990DB546-0BCE-46F0-A668-88950E26C33A}" presName="Child4" presStyleLbl="revTx" presStyleIdx="1" presStyleCnt="5">
        <dgm:presLayoutVars>
          <dgm:chMax val="0"/>
          <dgm:chPref val="0"/>
          <dgm:bulletEnabled val="1"/>
        </dgm:presLayoutVars>
      </dgm:prSet>
      <dgm:spPr/>
    </dgm:pt>
    <dgm:pt modelId="{8083D162-0BD2-4165-BC8D-8C2F6BEC634F}" type="pres">
      <dgm:prSet presAssocID="{990DB546-0BCE-46F0-A668-88950E26C33A}" presName="Parent4" presStyleLbl="revTx" presStyleIdx="1" presStyleCnt="5">
        <dgm:presLayoutVars>
          <dgm:chMax val="1"/>
          <dgm:chPref val="1"/>
          <dgm:bulletEnabled val="1"/>
        </dgm:presLayoutVars>
      </dgm:prSet>
      <dgm:spPr/>
    </dgm:pt>
    <dgm:pt modelId="{452A25BA-D051-4A73-8A2C-FE0EF8B9FD79}" type="pres">
      <dgm:prSet presAssocID="{3E8E55EE-5BC9-4674-A8EE-80FD7945F7E8}" presName="Accent3" presStyleCnt="0"/>
      <dgm:spPr/>
    </dgm:pt>
    <dgm:pt modelId="{02696367-3F8B-4C7C-809F-5D487DBD7A15}" type="pres">
      <dgm:prSet presAssocID="{3E8E55EE-5BC9-4674-A8EE-80FD7945F7E8}" presName="Accent" presStyleLbl="node1" presStyleIdx="2" presStyleCnt="5"/>
      <dgm:spPr/>
    </dgm:pt>
    <dgm:pt modelId="{4FCF6712-4C1D-4E5A-8BEC-1A1B102A1A51}" type="pres">
      <dgm:prSet presAssocID="{3E8E55EE-5BC9-4674-A8EE-80FD7945F7E8}" presName="ParentBackground3" presStyleCnt="0"/>
      <dgm:spPr/>
    </dgm:pt>
    <dgm:pt modelId="{67ECB4CC-1784-46DF-B09B-7AB18058CD20}" type="pres">
      <dgm:prSet presAssocID="{3E8E55EE-5BC9-4674-A8EE-80FD7945F7E8}" presName="ParentBackground" presStyleLbl="fgAcc1" presStyleIdx="2" presStyleCnt="5"/>
      <dgm:spPr/>
    </dgm:pt>
    <dgm:pt modelId="{18CC7846-A130-458D-BF2C-1B81EAEE00F5}" type="pres">
      <dgm:prSet presAssocID="{3E8E55EE-5BC9-4674-A8EE-80FD7945F7E8}" presName="Child3" presStyleLbl="revTx" presStyleIdx="2" presStyleCnt="5">
        <dgm:presLayoutVars>
          <dgm:chMax val="0"/>
          <dgm:chPref val="0"/>
          <dgm:bulletEnabled val="1"/>
        </dgm:presLayoutVars>
      </dgm:prSet>
      <dgm:spPr/>
    </dgm:pt>
    <dgm:pt modelId="{A23C726E-1B57-4E5B-A871-F1EE32B32006}" type="pres">
      <dgm:prSet presAssocID="{3E8E55EE-5BC9-4674-A8EE-80FD7945F7E8}" presName="Parent3" presStyleLbl="revTx" presStyleIdx="2" presStyleCnt="5">
        <dgm:presLayoutVars>
          <dgm:chMax val="1"/>
          <dgm:chPref val="1"/>
          <dgm:bulletEnabled val="1"/>
        </dgm:presLayoutVars>
      </dgm:prSet>
      <dgm:spPr/>
    </dgm:pt>
    <dgm:pt modelId="{7159A43B-0388-4C5C-988D-0D878DD54991}" type="pres">
      <dgm:prSet presAssocID="{0B88B631-E608-4C63-B51F-366BE6DF3F46}" presName="Accent2" presStyleCnt="0"/>
      <dgm:spPr/>
    </dgm:pt>
    <dgm:pt modelId="{36C8A791-A0E6-4DE6-AFEE-9E80F8F05793}" type="pres">
      <dgm:prSet presAssocID="{0B88B631-E608-4C63-B51F-366BE6DF3F46}" presName="Accent" presStyleLbl="node1" presStyleIdx="3" presStyleCnt="5"/>
      <dgm:spPr/>
    </dgm:pt>
    <dgm:pt modelId="{19715010-373C-4EC7-A1AC-3B0927A919D9}" type="pres">
      <dgm:prSet presAssocID="{0B88B631-E608-4C63-B51F-366BE6DF3F46}" presName="ParentBackground2" presStyleCnt="0"/>
      <dgm:spPr/>
    </dgm:pt>
    <dgm:pt modelId="{1C412782-7E63-4E18-85A3-8C423B5C5F78}" type="pres">
      <dgm:prSet presAssocID="{0B88B631-E608-4C63-B51F-366BE6DF3F46}" presName="ParentBackground" presStyleLbl="fgAcc1" presStyleIdx="3" presStyleCnt="5"/>
      <dgm:spPr/>
    </dgm:pt>
    <dgm:pt modelId="{AD7B1088-1595-4B09-9D0A-28B2B6944D3D}" type="pres">
      <dgm:prSet presAssocID="{0B88B631-E608-4C63-B51F-366BE6DF3F46}" presName="Child2" presStyleLbl="revTx" presStyleIdx="3" presStyleCnt="5">
        <dgm:presLayoutVars>
          <dgm:chMax val="0"/>
          <dgm:chPref val="0"/>
          <dgm:bulletEnabled val="1"/>
        </dgm:presLayoutVars>
      </dgm:prSet>
      <dgm:spPr/>
    </dgm:pt>
    <dgm:pt modelId="{AA4126E0-94BE-44BF-9E9D-5D9D9564F41C}" type="pres">
      <dgm:prSet presAssocID="{0B88B631-E608-4C63-B51F-366BE6DF3F46}" presName="Parent2" presStyleLbl="revTx" presStyleIdx="3" presStyleCnt="5">
        <dgm:presLayoutVars>
          <dgm:chMax val="1"/>
          <dgm:chPref val="1"/>
          <dgm:bulletEnabled val="1"/>
        </dgm:presLayoutVars>
      </dgm:prSet>
      <dgm:spPr/>
    </dgm:pt>
    <dgm:pt modelId="{4046096A-A2EB-481A-B112-329EFE429A85}" type="pres">
      <dgm:prSet presAssocID="{5F4A0E9D-D49E-44BD-B930-6193955C18A1}" presName="Accent1" presStyleCnt="0"/>
      <dgm:spPr/>
    </dgm:pt>
    <dgm:pt modelId="{1F8915F7-8E45-4CF7-AD32-69DBBA3AA5D5}" type="pres">
      <dgm:prSet presAssocID="{5F4A0E9D-D49E-44BD-B930-6193955C18A1}" presName="Accent" presStyleLbl="node1" presStyleIdx="4" presStyleCnt="5"/>
      <dgm:spPr/>
    </dgm:pt>
    <dgm:pt modelId="{384EDB93-6B11-4174-91AE-9DC54089F817}" type="pres">
      <dgm:prSet presAssocID="{5F4A0E9D-D49E-44BD-B930-6193955C18A1}" presName="ParentBackground1" presStyleCnt="0"/>
      <dgm:spPr/>
    </dgm:pt>
    <dgm:pt modelId="{F3F6004F-8ABA-4634-AA52-30756931D1A0}" type="pres">
      <dgm:prSet presAssocID="{5F4A0E9D-D49E-44BD-B930-6193955C18A1}" presName="ParentBackground" presStyleLbl="fgAcc1" presStyleIdx="4" presStyleCnt="5"/>
      <dgm:spPr/>
    </dgm:pt>
    <dgm:pt modelId="{25602D5A-E72B-4C89-8305-8669D70FE859}" type="pres">
      <dgm:prSet presAssocID="{5F4A0E9D-D49E-44BD-B930-6193955C18A1}" presName="Child1" presStyleLbl="revTx" presStyleIdx="4" presStyleCnt="5">
        <dgm:presLayoutVars>
          <dgm:chMax val="0"/>
          <dgm:chPref val="0"/>
          <dgm:bulletEnabled val="1"/>
        </dgm:presLayoutVars>
      </dgm:prSet>
      <dgm:spPr/>
    </dgm:pt>
    <dgm:pt modelId="{0A325F48-8B42-4180-952C-FACEA29EDA2A}" type="pres">
      <dgm:prSet presAssocID="{5F4A0E9D-D49E-44BD-B930-6193955C18A1}" presName="Parent1" presStyleLbl="revTx" presStyleIdx="4" presStyleCnt="5">
        <dgm:presLayoutVars>
          <dgm:chMax val="1"/>
          <dgm:chPref val="1"/>
          <dgm:bulletEnabled val="1"/>
        </dgm:presLayoutVars>
      </dgm:prSet>
      <dgm:spPr/>
    </dgm:pt>
  </dgm:ptLst>
  <dgm:cxnLst>
    <dgm:cxn modelId="{2ADEB002-65CF-47A6-B1A3-60C686E26174}" srcId="{990DB546-0BCE-46F0-A668-88950E26C33A}" destId="{F0AF9539-087B-4828-B926-EFF2829C0DBF}" srcOrd="4" destOrd="0" parTransId="{1953AAD8-DFE0-4B81-A835-1CAF9CF08F00}" sibTransId="{57154CB4-A185-4A57-9A0F-2326FDE6A480}"/>
    <dgm:cxn modelId="{30C93804-A41E-4B79-BAC0-7E06E8EA3101}" type="presOf" srcId="{990DB546-0BCE-46F0-A668-88950E26C33A}" destId="{8083D162-0BD2-4165-BC8D-8C2F6BEC634F}" srcOrd="1" destOrd="0" presId="urn:microsoft.com/office/officeart/2011/layout/CircleProcess"/>
    <dgm:cxn modelId="{0A1ECB04-B9F0-4427-97AD-597B5B3CAA67}" srcId="{6000B9BB-A0E3-4692-8ACE-39A6663E33CD}" destId="{82061648-FDBD-4080-A0CB-A193B2F4C001}" srcOrd="4" destOrd="0" parTransId="{525FC40F-0039-4118-9FB4-244CD8012802}" sibTransId="{FB9755F2-74B5-4F32-85F5-ED969884AD93}"/>
    <dgm:cxn modelId="{324D1709-B5A2-4341-98F5-A565196825AE}" srcId="{6000B9BB-A0E3-4692-8ACE-39A6663E33CD}" destId="{5F4A0E9D-D49E-44BD-B930-6193955C18A1}" srcOrd="0" destOrd="0" parTransId="{EC174F4D-2409-453C-8B9C-084DCF7272B8}" sibTransId="{ACC4783C-883D-4AB5-9BB2-ADC478BFE0B9}"/>
    <dgm:cxn modelId="{67DE110B-1F62-4918-9D43-ECC912EAF048}" type="presOf" srcId="{21922733-9B07-4CF4-A2EF-16E3B67AD19C}" destId="{1C158990-1E74-40FE-AEC0-E563AB7EB3CC}" srcOrd="0" destOrd="5" presId="urn:microsoft.com/office/officeart/2011/layout/CircleProcess"/>
    <dgm:cxn modelId="{5938A40B-A2FB-4ADB-9B25-9606370B8C63}" type="presOf" srcId="{30C56FDB-2E8A-41A4-9D93-BDE4C61E09BD}" destId="{075FB1A6-1BB6-4294-A99F-DE54DA69E65B}" srcOrd="0" destOrd="0" presId="urn:microsoft.com/office/officeart/2011/layout/CircleProcess"/>
    <dgm:cxn modelId="{3EC0BC0D-4B90-4E9E-A4AE-9A15D0E2CB74}" srcId="{82061648-FDBD-4080-A0CB-A193B2F4C001}" destId="{71A03AD9-8036-4EA7-80F6-FB8B4DF65813}" srcOrd="2" destOrd="0" parTransId="{8EC06D90-96CC-487C-9537-ADFE9C9C1779}" sibTransId="{64F68D83-D059-450F-A41C-67FF5A762678}"/>
    <dgm:cxn modelId="{F0CF6810-6492-4B3B-8BC8-E16674FCEBC1}" type="presOf" srcId="{D556118F-953B-4FD1-9D0F-30CF03E88A1E}" destId="{25602D5A-E72B-4C89-8305-8669D70FE859}" srcOrd="0" destOrd="1" presId="urn:microsoft.com/office/officeart/2011/layout/CircleProcess"/>
    <dgm:cxn modelId="{88FC3121-ADF7-4612-9D94-BBE261D8B9A8}" type="presOf" srcId="{6261B875-5A62-407F-B76B-6386CD37C679}" destId="{18CC7846-A130-458D-BF2C-1B81EAEE00F5}" srcOrd="0" destOrd="3" presId="urn:microsoft.com/office/officeart/2011/layout/CircleProcess"/>
    <dgm:cxn modelId="{7492E322-9866-4424-9A98-A8CA2EB9BC6F}" type="presOf" srcId="{F74807AF-274C-441C-9A6D-45E5B44462B4}" destId="{075FB1A6-1BB6-4294-A99F-DE54DA69E65B}" srcOrd="0" destOrd="4" presId="urn:microsoft.com/office/officeart/2011/layout/CircleProcess"/>
    <dgm:cxn modelId="{45FEE430-B97C-4840-9174-EF15BE54AAE2}" srcId="{0B88B631-E608-4C63-B51F-366BE6DF3F46}" destId="{A8A58471-B110-4BC5-886C-5F9776CE40CE}" srcOrd="0" destOrd="0" parTransId="{7550F50F-E949-425F-9A2D-714F78A4065B}" sibTransId="{BF72A093-F314-4253-8E80-67E181C9F50F}"/>
    <dgm:cxn modelId="{75D25834-5938-43A8-9CC6-D23FEB4C70E0}" srcId="{3E8E55EE-5BC9-4674-A8EE-80FD7945F7E8}" destId="{699BC66A-89B7-48B7-B9C7-B7CD2620C823}" srcOrd="0" destOrd="0" parTransId="{1C709C58-A57D-476A-A156-735EAB1ABE8A}" sibTransId="{3B2C34FF-7C21-4DF3-A9B7-2573B597C791}"/>
    <dgm:cxn modelId="{7B966636-759A-492B-AC5C-D5EA28485F8F}" srcId="{82061648-FDBD-4080-A0CB-A193B2F4C001}" destId="{CC5DB39F-3309-445E-8967-65821066C093}" srcOrd="6" destOrd="0" parTransId="{9CAE7C99-1E25-48FF-B205-6C3430DDB6D4}" sibTransId="{7622FF73-C92D-4A2B-9868-4EAFB0CB2BE6}"/>
    <dgm:cxn modelId="{34EF0837-C901-49DE-9A57-1F1C554BF02A}" srcId="{0B88B631-E608-4C63-B51F-366BE6DF3F46}" destId="{A67CF545-6D0B-4522-8A2A-EF73861FA10E}" srcOrd="3" destOrd="0" parTransId="{1E7BEDC1-FAC9-4B31-9CE2-C571F10A18CE}" sibTransId="{CF38A22A-55F8-4F26-8A71-23FBEE0773D3}"/>
    <dgm:cxn modelId="{3BF7403C-A2FA-478B-9AB2-3014BD589409}" type="presOf" srcId="{5F4A0E9D-D49E-44BD-B930-6193955C18A1}" destId="{0A325F48-8B42-4180-952C-FACEA29EDA2A}" srcOrd="1" destOrd="0" presId="urn:microsoft.com/office/officeart/2011/layout/CircleProcess"/>
    <dgm:cxn modelId="{70A8783D-525A-4BC4-AC73-9B3DA6C9BC49}" type="presOf" srcId="{0B88B631-E608-4C63-B51F-366BE6DF3F46}" destId="{AA4126E0-94BE-44BF-9E9D-5D9D9564F41C}" srcOrd="1" destOrd="0" presId="urn:microsoft.com/office/officeart/2011/layout/CircleProcess"/>
    <dgm:cxn modelId="{EFB6F43E-0313-4F8B-BB95-E55022600DE4}" type="presOf" srcId="{CC5DB39F-3309-445E-8967-65821066C093}" destId="{075FB1A6-1BB6-4294-A99F-DE54DA69E65B}" srcOrd="0" destOrd="6" presId="urn:microsoft.com/office/officeart/2011/layout/CircleProcess"/>
    <dgm:cxn modelId="{304B6F41-7144-491F-896C-1720B052373B}" srcId="{6000B9BB-A0E3-4692-8ACE-39A6663E33CD}" destId="{3E8E55EE-5BC9-4674-A8EE-80FD7945F7E8}" srcOrd="2" destOrd="0" parTransId="{F64E176A-6FE8-491A-9456-A11952DF1358}" sibTransId="{60924E18-6B03-407A-8EBF-DF53FF984AF7}"/>
    <dgm:cxn modelId="{CB0C1766-6AF5-430E-9D7F-53DEF7842D1D}" type="presOf" srcId="{3E8E55EE-5BC9-4674-A8EE-80FD7945F7E8}" destId="{A23C726E-1B57-4E5B-A871-F1EE32B32006}" srcOrd="1" destOrd="0" presId="urn:microsoft.com/office/officeart/2011/layout/CircleProcess"/>
    <dgm:cxn modelId="{7D844B46-8716-4B1B-A342-A9F029C440EC}" type="presOf" srcId="{536556F6-279D-487E-B62F-6D1CC54F1F04}" destId="{075FB1A6-1BB6-4294-A99F-DE54DA69E65B}" srcOrd="0" destOrd="1" presId="urn:microsoft.com/office/officeart/2011/layout/CircleProcess"/>
    <dgm:cxn modelId="{40BC3A6A-C580-476B-ABDA-1BED018704FD}" type="presOf" srcId="{C85B577A-3C7C-4F77-81E1-E27FBA896465}" destId="{AD7B1088-1595-4B09-9D0A-28B2B6944D3D}" srcOrd="0" destOrd="2" presId="urn:microsoft.com/office/officeart/2011/layout/CircleProcess"/>
    <dgm:cxn modelId="{628BC26A-B803-4D9A-AAEA-879EBCD86558}" type="presOf" srcId="{2C27E608-37F0-439D-941D-5344F28845D2}" destId="{1C158990-1E74-40FE-AEC0-E563AB7EB3CC}" srcOrd="0" destOrd="0" presId="urn:microsoft.com/office/officeart/2011/layout/CircleProcess"/>
    <dgm:cxn modelId="{F251FF6C-221E-48F3-AC0F-82D1B8AA7044}" type="presOf" srcId="{24F56CBD-C338-47FC-9278-1BD5A2C66A0A}" destId="{18CC7846-A130-458D-BF2C-1B81EAEE00F5}" srcOrd="0" destOrd="2" presId="urn:microsoft.com/office/officeart/2011/layout/CircleProcess"/>
    <dgm:cxn modelId="{8052436F-B69E-452C-AE1D-E0CDE62F7F65}" type="presOf" srcId="{5F4A0E9D-D49E-44BD-B930-6193955C18A1}" destId="{F3F6004F-8ABA-4634-AA52-30756931D1A0}" srcOrd="0" destOrd="0" presId="urn:microsoft.com/office/officeart/2011/layout/CircleProcess"/>
    <dgm:cxn modelId="{7C25D24F-8B26-4F3D-B83D-B57E578AD467}" type="presOf" srcId="{699BC66A-89B7-48B7-B9C7-B7CD2620C823}" destId="{18CC7846-A130-458D-BF2C-1B81EAEE00F5}" srcOrd="0" destOrd="0" presId="urn:microsoft.com/office/officeart/2011/layout/CircleProcess"/>
    <dgm:cxn modelId="{485B4350-10C0-4B60-8A92-9D8372A38507}" srcId="{5F4A0E9D-D49E-44BD-B930-6193955C18A1}" destId="{B314C920-9684-4286-8307-406B242299D8}" srcOrd="0" destOrd="0" parTransId="{B9AE4EEB-9D04-4A47-A18B-A240F0B22ECF}" sibTransId="{7C65393C-A283-456B-B9C6-6917D59784EC}"/>
    <dgm:cxn modelId="{770D0274-965B-43A7-BF98-212F2E61DDEA}" srcId="{990DB546-0BCE-46F0-A668-88950E26C33A}" destId="{2A26BE03-003F-4852-9093-C73A53A684AF}" srcOrd="3" destOrd="0" parTransId="{DFFBD478-DB8F-4A75-8556-23C18C90E00D}" sibTransId="{980E2DB7-DF55-48D6-8BBC-562186FBB940}"/>
    <dgm:cxn modelId="{9B116455-E3C8-43CC-9DBB-95E1DD6315F9}" srcId="{3E8E55EE-5BC9-4674-A8EE-80FD7945F7E8}" destId="{24F56CBD-C338-47FC-9278-1BD5A2C66A0A}" srcOrd="2" destOrd="0" parTransId="{73E0BFED-FA46-4A69-ACC1-A7D2A2164FA4}" sibTransId="{C6485797-7E3F-4B4B-AA54-85C3C6E6413B}"/>
    <dgm:cxn modelId="{6AEAD475-C33C-4D72-B9B8-08B35F19C171}" type="presOf" srcId="{6000B9BB-A0E3-4692-8ACE-39A6663E33CD}" destId="{88B98A79-37A6-4E6E-B82A-EE1B0B74E1C8}" srcOrd="0" destOrd="0" presId="urn:microsoft.com/office/officeart/2011/layout/CircleProcess"/>
    <dgm:cxn modelId="{82ADCE76-A9D0-4228-B707-9ECB93783DF6}" srcId="{82061648-FDBD-4080-A0CB-A193B2F4C001}" destId="{536556F6-279D-487E-B62F-6D1CC54F1F04}" srcOrd="1" destOrd="0" parTransId="{CAE09211-CBBD-474A-A0E0-03ACD2A49963}" sibTransId="{535982F1-D2CD-4616-8CD4-9433450EBF0A}"/>
    <dgm:cxn modelId="{D9596E77-6B85-4145-848C-D72598EBC719}" srcId="{82061648-FDBD-4080-A0CB-A193B2F4C001}" destId="{30C56FDB-2E8A-41A4-9D93-BDE4C61E09BD}" srcOrd="0" destOrd="0" parTransId="{A74B9607-861F-47E6-BFFF-2E637307544F}" sibTransId="{9A9EDE5B-4089-4DA6-B2EF-F49E65837B7A}"/>
    <dgm:cxn modelId="{29CB8882-6596-4088-BC78-46C5875CC6BE}" srcId="{3E8E55EE-5BC9-4674-A8EE-80FD7945F7E8}" destId="{6261B875-5A62-407F-B76B-6386CD37C679}" srcOrd="3" destOrd="0" parTransId="{488F0D2A-4B15-4622-87DE-1F456B8B7727}" sibTransId="{01E74E8F-F7EB-4870-8C4C-AE68F8FD31F5}"/>
    <dgm:cxn modelId="{EBDA7986-437E-4B5A-ABF8-C2CB9101BB37}" type="presOf" srcId="{0DC5DF08-1C52-4DEA-831C-510C56F2866D}" destId="{25602D5A-E72B-4C89-8305-8669D70FE859}" srcOrd="0" destOrd="2" presId="urn:microsoft.com/office/officeart/2011/layout/CircleProcess"/>
    <dgm:cxn modelId="{0CE7AA89-A8C9-4266-B028-AF62EB22E0F4}" type="presOf" srcId="{A8A58471-B110-4BC5-886C-5F9776CE40CE}" destId="{AD7B1088-1595-4B09-9D0A-28B2B6944D3D}" srcOrd="0" destOrd="0" presId="urn:microsoft.com/office/officeart/2011/layout/CircleProcess"/>
    <dgm:cxn modelId="{3953668B-1841-4738-AAA8-2B0CFF48217B}" type="presOf" srcId="{2A26BE03-003F-4852-9093-C73A53A684AF}" destId="{1C158990-1E74-40FE-AEC0-E563AB7EB3CC}" srcOrd="0" destOrd="3" presId="urn:microsoft.com/office/officeart/2011/layout/CircleProcess"/>
    <dgm:cxn modelId="{91F3CE90-AC89-42A8-8201-60BCB7753FC6}" srcId="{990DB546-0BCE-46F0-A668-88950E26C33A}" destId="{0482EC46-C9EB-4D08-9EE3-238F54A65C95}" srcOrd="2" destOrd="0" parTransId="{760EC594-6068-40C6-8D89-1105826A71E4}" sibTransId="{F2E83882-536F-4080-B54F-F1B7A8C5D087}"/>
    <dgm:cxn modelId="{FEA67698-3D8E-419D-841A-7A154BBE08E1}" srcId="{82061648-FDBD-4080-A0CB-A193B2F4C001}" destId="{F74807AF-274C-441C-9A6D-45E5B44462B4}" srcOrd="4" destOrd="0" parTransId="{EDE89196-E066-4BC3-9DC3-2F0793A509F7}" sibTransId="{2A194498-1DF0-4297-A6BE-B273F53EE823}"/>
    <dgm:cxn modelId="{4690FB98-7854-4D96-8E9C-CEA48DC21A57}" type="presOf" srcId="{1A08986A-DC3B-4557-BCC0-4B4EB5E84544}" destId="{075FB1A6-1BB6-4294-A99F-DE54DA69E65B}" srcOrd="0" destOrd="3" presId="urn:microsoft.com/office/officeart/2011/layout/CircleProcess"/>
    <dgm:cxn modelId="{0BA5AF9A-B66C-4985-8B12-DF1083F6A08E}" srcId="{3E8E55EE-5BC9-4674-A8EE-80FD7945F7E8}" destId="{3EBFC8C9-AEED-471A-9E80-69D9F9777D35}" srcOrd="1" destOrd="0" parTransId="{5273B9F6-41AE-4A4B-8FA0-12C22DDCEF84}" sibTransId="{533B380A-4BD0-4D2F-B0F5-E52570BE4361}"/>
    <dgm:cxn modelId="{D3241B9E-01CA-47D4-9738-448086EF6BF2}" srcId="{5F4A0E9D-D49E-44BD-B930-6193955C18A1}" destId="{03D6ECF5-6583-4774-817F-50001D5D7A5A}" srcOrd="5" destOrd="0" parTransId="{5C75ADBB-8D4D-4828-A701-BB3944D5B117}" sibTransId="{DD97C5EF-B23C-4B4E-9911-046146FCD516}"/>
    <dgm:cxn modelId="{C484A7A8-1B7E-4D2B-83BD-095DE9212F49}" type="presOf" srcId="{B314C920-9684-4286-8307-406B242299D8}" destId="{25602D5A-E72B-4C89-8305-8669D70FE859}" srcOrd="0" destOrd="0" presId="urn:microsoft.com/office/officeart/2011/layout/CircleProcess"/>
    <dgm:cxn modelId="{D032ADAB-A760-47DC-A710-7E02D49E8B35}" type="presOf" srcId="{82061648-FDBD-4080-A0CB-A193B2F4C001}" destId="{ADE301C2-9F73-43C6-B30E-5DB5EAFACC79}" srcOrd="0" destOrd="0" presId="urn:microsoft.com/office/officeart/2011/layout/CircleProcess"/>
    <dgm:cxn modelId="{B159A3AC-18F2-4EEC-A252-CC625949D1D6}" type="presOf" srcId="{DEA0DE1C-E54D-4237-812D-719851AC1310}" destId="{25602D5A-E72B-4C89-8305-8669D70FE859}" srcOrd="0" destOrd="6" presId="urn:microsoft.com/office/officeart/2011/layout/CircleProcess"/>
    <dgm:cxn modelId="{6731E7AC-DDDE-4B6E-91DC-7C0E62280350}" type="presOf" srcId="{3EBFC8C9-AEED-471A-9E80-69D9F9777D35}" destId="{18CC7846-A130-458D-BF2C-1B81EAEE00F5}" srcOrd="0" destOrd="1" presId="urn:microsoft.com/office/officeart/2011/layout/CircleProcess"/>
    <dgm:cxn modelId="{7BED4DB0-59FF-4BF4-9C1B-040ED1A0AF48}" srcId="{5F4A0E9D-D49E-44BD-B930-6193955C18A1}" destId="{0DC5DF08-1C52-4DEA-831C-510C56F2866D}" srcOrd="2" destOrd="0" parTransId="{22CE04C0-0388-49B0-BD70-A3793C12085A}" sibTransId="{C9531734-87CC-45D9-AB85-AE785EFF62A2}"/>
    <dgm:cxn modelId="{76F20EB4-4A89-4CD2-84E8-F0D55680ED49}" srcId="{82061648-FDBD-4080-A0CB-A193B2F4C001}" destId="{226834B3-213F-44ED-B77C-9E7EF97A7C51}" srcOrd="5" destOrd="0" parTransId="{E21174B7-0133-4891-A040-A0A3A0757129}" sibTransId="{8D1380D6-D38D-4D39-A463-4B964E39DA0C}"/>
    <dgm:cxn modelId="{3E6655B6-203E-4E3A-9879-CCC2630513A9}" type="presOf" srcId="{F6560389-926B-4472-BBF7-FAE4C383BA91}" destId="{25602D5A-E72B-4C89-8305-8669D70FE859}" srcOrd="0" destOrd="3" presId="urn:microsoft.com/office/officeart/2011/layout/CircleProcess"/>
    <dgm:cxn modelId="{016E40BB-A706-485B-8F8C-DA6F4C3BA6B3}" srcId="{82061648-FDBD-4080-A0CB-A193B2F4C001}" destId="{1A08986A-DC3B-4557-BCC0-4B4EB5E84544}" srcOrd="3" destOrd="0" parTransId="{F776E776-5993-49B6-A5BB-88C389BD37DD}" sibTransId="{159EDEDD-A418-42A7-9AF8-C1963A5E1357}"/>
    <dgm:cxn modelId="{88B97FBC-F320-48EE-8871-C2B0D86DB175}" type="presOf" srcId="{F0AF9539-087B-4828-B926-EFF2829C0DBF}" destId="{1C158990-1E74-40FE-AEC0-E563AB7EB3CC}" srcOrd="0" destOrd="4" presId="urn:microsoft.com/office/officeart/2011/layout/CircleProcess"/>
    <dgm:cxn modelId="{2E6F19BD-9488-4363-BE62-95F38BA5414A}" type="presOf" srcId="{82061648-FDBD-4080-A0CB-A193B2F4C001}" destId="{39106DC2-7F84-463E-8FEB-650A46246357}" srcOrd="1" destOrd="0" presId="urn:microsoft.com/office/officeart/2011/layout/CircleProcess"/>
    <dgm:cxn modelId="{C2EB74BD-EDD7-4B18-8C4C-A08D0223EAD9}" type="presOf" srcId="{3589D646-BE9C-4621-BC9B-6F50DC023CFC}" destId="{25602D5A-E72B-4C89-8305-8669D70FE859}" srcOrd="0" destOrd="4" presId="urn:microsoft.com/office/officeart/2011/layout/CircleProcess"/>
    <dgm:cxn modelId="{CBDF01BE-ACB9-4AA5-AAFC-E07BF5B75FE7}" srcId="{5F4A0E9D-D49E-44BD-B930-6193955C18A1}" destId="{DEA0DE1C-E54D-4237-812D-719851AC1310}" srcOrd="6" destOrd="0" parTransId="{FFDA634E-9101-4BBE-AFC9-2719E66E9D8F}" sibTransId="{3AE35DC8-7D88-4786-9B1B-6C981FADCE7B}"/>
    <dgm:cxn modelId="{F51BD0C1-5998-4B71-8E07-085CB9D88CE8}" type="presOf" srcId="{226834B3-213F-44ED-B77C-9E7EF97A7C51}" destId="{075FB1A6-1BB6-4294-A99F-DE54DA69E65B}" srcOrd="0" destOrd="5" presId="urn:microsoft.com/office/officeart/2011/layout/CircleProcess"/>
    <dgm:cxn modelId="{3EF5A0C3-A65B-4999-9C60-44D57EF5E21F}" srcId="{5F4A0E9D-D49E-44BD-B930-6193955C18A1}" destId="{F6560389-926B-4472-BBF7-FAE4C383BA91}" srcOrd="3" destOrd="0" parTransId="{69722A34-08E2-4F1F-B826-F27EC2CECDF6}" sibTransId="{B27AB973-804E-4E08-83FF-C94F73E35C20}"/>
    <dgm:cxn modelId="{929C9AC8-ABC8-4D3F-BAB3-BE795A30E61B}" srcId="{990DB546-0BCE-46F0-A668-88950E26C33A}" destId="{C36A9F19-FD14-428C-B794-4D801953D536}" srcOrd="1" destOrd="0" parTransId="{2338EA4D-391B-4914-8996-9F4A4E7094C5}" sibTransId="{2CD6D77A-F1B4-4B8C-85FD-A03CAD71C440}"/>
    <dgm:cxn modelId="{6ABE41CE-6E21-40E2-938C-81D591D70FA2}" type="presOf" srcId="{C36A9F19-FD14-428C-B794-4D801953D536}" destId="{1C158990-1E74-40FE-AEC0-E563AB7EB3CC}" srcOrd="0" destOrd="1" presId="urn:microsoft.com/office/officeart/2011/layout/CircleProcess"/>
    <dgm:cxn modelId="{C15AFBD1-5FE7-445F-8814-022C8420A43C}" srcId="{990DB546-0BCE-46F0-A668-88950E26C33A}" destId="{21922733-9B07-4CF4-A2EF-16E3B67AD19C}" srcOrd="5" destOrd="0" parTransId="{4F494952-7AF9-47CA-A4D5-BF714B32DC67}" sibTransId="{6F82D929-CE3B-495C-9096-54332DB274A8}"/>
    <dgm:cxn modelId="{C5B033D9-F776-434A-BE2B-EAA969442711}" type="presOf" srcId="{03D6ECF5-6583-4774-817F-50001D5D7A5A}" destId="{25602D5A-E72B-4C89-8305-8669D70FE859}" srcOrd="0" destOrd="5" presId="urn:microsoft.com/office/officeart/2011/layout/CircleProcess"/>
    <dgm:cxn modelId="{596090DA-9C96-4D6D-BBF2-73E177044A67}" type="presOf" srcId="{3E8E55EE-5BC9-4674-A8EE-80FD7945F7E8}" destId="{67ECB4CC-1784-46DF-B09B-7AB18058CD20}" srcOrd="0" destOrd="0" presId="urn:microsoft.com/office/officeart/2011/layout/CircleProcess"/>
    <dgm:cxn modelId="{9ACDAADA-2D75-4D0C-BEDE-002560F66622}" type="presOf" srcId="{0482EC46-C9EB-4D08-9EE3-238F54A65C95}" destId="{1C158990-1E74-40FE-AEC0-E563AB7EB3CC}" srcOrd="0" destOrd="2" presId="urn:microsoft.com/office/officeart/2011/layout/CircleProcess"/>
    <dgm:cxn modelId="{9D4BE7DB-3B24-4DE7-959B-BE27F9E75CC7}" type="presOf" srcId="{F0FFE0F6-C1D4-499C-92F6-D8E317EAE434}" destId="{1C158990-1E74-40FE-AEC0-E563AB7EB3CC}" srcOrd="0" destOrd="6" presId="urn:microsoft.com/office/officeart/2011/layout/CircleProcess"/>
    <dgm:cxn modelId="{60A9D9DF-FCA2-4D13-9CE1-9C2BDD1FF0F6}" type="presOf" srcId="{71A03AD9-8036-4EA7-80F6-FB8B4DF65813}" destId="{075FB1A6-1BB6-4294-A99F-DE54DA69E65B}" srcOrd="0" destOrd="2" presId="urn:microsoft.com/office/officeart/2011/layout/CircleProcess"/>
    <dgm:cxn modelId="{23976DE3-DCC8-462E-8FCB-E6AA7E2B45FC}" type="presOf" srcId="{BEE0F641-B27C-48A2-841B-E3571D5F433C}" destId="{075FB1A6-1BB6-4294-A99F-DE54DA69E65B}" srcOrd="0" destOrd="7" presId="urn:microsoft.com/office/officeart/2011/layout/CircleProcess"/>
    <dgm:cxn modelId="{751FA9E4-BE94-4855-AFCB-298BDA18016E}" type="presOf" srcId="{A67CF545-6D0B-4522-8A2A-EF73861FA10E}" destId="{AD7B1088-1595-4B09-9D0A-28B2B6944D3D}" srcOrd="0" destOrd="3" presId="urn:microsoft.com/office/officeart/2011/layout/CircleProcess"/>
    <dgm:cxn modelId="{DBBAA9E5-D12C-4808-97D0-A30B9E30328A}" srcId="{0B88B631-E608-4C63-B51F-366BE6DF3F46}" destId="{94E2B37C-59F0-466D-B3F8-F75230560FC1}" srcOrd="1" destOrd="0" parTransId="{8FEC72D1-262C-45B2-A50C-BABDE6ADD80A}" sibTransId="{81A9FFC9-3820-4CF2-9F8B-39DAF7F992F7}"/>
    <dgm:cxn modelId="{9A4202E8-D5D8-4F62-9FCD-9920D2F6E5E5}" srcId="{5F4A0E9D-D49E-44BD-B930-6193955C18A1}" destId="{3589D646-BE9C-4621-BC9B-6F50DC023CFC}" srcOrd="4" destOrd="0" parTransId="{C94AFE91-5BA0-4852-8F06-180CC2BF188E}" sibTransId="{6488DBB4-691C-4FDA-BEAB-7123681A7DA9}"/>
    <dgm:cxn modelId="{580802E9-A77E-452C-BFFC-E50A6E85DEA4}" srcId="{6000B9BB-A0E3-4692-8ACE-39A6663E33CD}" destId="{990DB546-0BCE-46F0-A668-88950E26C33A}" srcOrd="3" destOrd="0" parTransId="{2CD2414A-D56C-4EE6-96BB-4BD56AD5D487}" sibTransId="{4C29EBD5-9563-4026-80D3-A052FE26CA7A}"/>
    <dgm:cxn modelId="{9182FFE9-1998-4C18-BD94-764BD7D3AC2A}" type="presOf" srcId="{990DB546-0BCE-46F0-A668-88950E26C33A}" destId="{612FF5B1-5C93-4BED-BDCC-137B0DB9A266}" srcOrd="0" destOrd="0" presId="urn:microsoft.com/office/officeart/2011/layout/CircleProcess"/>
    <dgm:cxn modelId="{09353FEA-E6D4-406D-8F33-33C9179E86F2}" srcId="{6000B9BB-A0E3-4692-8ACE-39A6663E33CD}" destId="{0B88B631-E608-4C63-B51F-366BE6DF3F46}" srcOrd="1" destOrd="0" parTransId="{C9A2D750-5192-433D-91A1-4361CA6A69F7}" sibTransId="{BEFED2B7-D0F0-476E-A0DA-1CEDC7BAC73A}"/>
    <dgm:cxn modelId="{514377ED-F2A7-45B0-AB1E-57C5F25A3539}" type="presOf" srcId="{94E2B37C-59F0-466D-B3F8-F75230560FC1}" destId="{AD7B1088-1595-4B09-9D0A-28B2B6944D3D}" srcOrd="0" destOrd="1" presId="urn:microsoft.com/office/officeart/2011/layout/CircleProcess"/>
    <dgm:cxn modelId="{7F4B91F0-C815-4B2F-8CA5-D2C11FE2AE74}" type="presOf" srcId="{0B88B631-E608-4C63-B51F-366BE6DF3F46}" destId="{1C412782-7E63-4E18-85A3-8C423B5C5F78}" srcOrd="0" destOrd="0" presId="urn:microsoft.com/office/officeart/2011/layout/CircleProcess"/>
    <dgm:cxn modelId="{C93573F1-4274-4FDF-8F5A-355BDA850B3B}" srcId="{990DB546-0BCE-46F0-A668-88950E26C33A}" destId="{2C27E608-37F0-439D-941D-5344F28845D2}" srcOrd="0" destOrd="0" parTransId="{7A3102FB-B263-4075-8743-0837E0E15D8B}" sibTransId="{A0BA0237-2D8F-4BD3-91CE-D7BB03FAF0DB}"/>
    <dgm:cxn modelId="{FE0F0BF2-1C06-471C-8ABD-D814A930DB0B}" srcId="{82061648-FDBD-4080-A0CB-A193B2F4C001}" destId="{BEE0F641-B27C-48A2-841B-E3571D5F433C}" srcOrd="7" destOrd="0" parTransId="{8F037C12-A9A4-4B7E-9CF2-6EE1B71FF1BF}" sibTransId="{71C3F091-4F8E-4767-A4F8-F79902A609AE}"/>
    <dgm:cxn modelId="{D3E976F4-9DAD-4518-AEE9-ED3EB2883306}" srcId="{990DB546-0BCE-46F0-A668-88950E26C33A}" destId="{F0FFE0F6-C1D4-499C-92F6-D8E317EAE434}" srcOrd="6" destOrd="0" parTransId="{348B9032-F012-4BC0-909D-2729B24DC40E}" sibTransId="{08B5B592-DACB-44D8-B5FE-ABC9CD88F418}"/>
    <dgm:cxn modelId="{014497F4-A9CE-4769-AF08-04836CD49B1A}" srcId="{5F4A0E9D-D49E-44BD-B930-6193955C18A1}" destId="{D556118F-953B-4FD1-9D0F-30CF03E88A1E}" srcOrd="1" destOrd="0" parTransId="{09D141AA-A905-41D5-A904-EF17EB936D38}" sibTransId="{A1CC186A-5C00-4008-90E5-4905539EFAD4}"/>
    <dgm:cxn modelId="{409E71F8-279F-48E6-AFE3-A846E9375162}" srcId="{0B88B631-E608-4C63-B51F-366BE6DF3F46}" destId="{C85B577A-3C7C-4F77-81E1-E27FBA896465}" srcOrd="2" destOrd="0" parTransId="{F5A6AB64-0D8E-4A39-B10F-DE82AB0E5B6A}" sibTransId="{3435344F-4B33-4B38-AC68-710E959BA51A}"/>
    <dgm:cxn modelId="{F6F4A314-BF06-4090-88F8-9F4FE7BBB2D1}" type="presParOf" srcId="{88B98A79-37A6-4E6E-B82A-EE1B0B74E1C8}" destId="{B6CF7687-5AEB-4D54-9034-7ADADA28D776}" srcOrd="0" destOrd="0" presId="urn:microsoft.com/office/officeart/2011/layout/CircleProcess"/>
    <dgm:cxn modelId="{4DE0588A-5C63-4207-85EC-E629D833050C}" type="presParOf" srcId="{B6CF7687-5AEB-4D54-9034-7ADADA28D776}" destId="{32A990B3-A299-4D95-ADE6-191297FC8E95}" srcOrd="0" destOrd="0" presId="urn:microsoft.com/office/officeart/2011/layout/CircleProcess"/>
    <dgm:cxn modelId="{B5D19327-EFE7-4289-95E6-9FB10E875DE7}" type="presParOf" srcId="{88B98A79-37A6-4E6E-B82A-EE1B0B74E1C8}" destId="{47EBDF44-7028-4AE9-98D9-090D01B9ADFA}" srcOrd="1" destOrd="0" presId="urn:microsoft.com/office/officeart/2011/layout/CircleProcess"/>
    <dgm:cxn modelId="{ED4AA080-B014-47BB-9A4B-EDD24139B889}" type="presParOf" srcId="{47EBDF44-7028-4AE9-98D9-090D01B9ADFA}" destId="{ADE301C2-9F73-43C6-B30E-5DB5EAFACC79}" srcOrd="0" destOrd="0" presId="urn:microsoft.com/office/officeart/2011/layout/CircleProcess"/>
    <dgm:cxn modelId="{C8F400CB-6D4F-401F-A457-2F7F96835CF6}" type="presParOf" srcId="{88B98A79-37A6-4E6E-B82A-EE1B0B74E1C8}" destId="{075FB1A6-1BB6-4294-A99F-DE54DA69E65B}" srcOrd="2" destOrd="0" presId="urn:microsoft.com/office/officeart/2011/layout/CircleProcess"/>
    <dgm:cxn modelId="{0F31C682-E2AB-4B9E-945F-56074DA1FDF4}" type="presParOf" srcId="{88B98A79-37A6-4E6E-B82A-EE1B0B74E1C8}" destId="{39106DC2-7F84-463E-8FEB-650A46246357}" srcOrd="3" destOrd="0" presId="urn:microsoft.com/office/officeart/2011/layout/CircleProcess"/>
    <dgm:cxn modelId="{552971D8-0949-43AD-A306-DC5BDE67DB98}" type="presParOf" srcId="{88B98A79-37A6-4E6E-B82A-EE1B0B74E1C8}" destId="{A5DCC054-37C8-4A19-ABEA-B2746FADFAC8}" srcOrd="4" destOrd="0" presId="urn:microsoft.com/office/officeart/2011/layout/CircleProcess"/>
    <dgm:cxn modelId="{BE0A9718-E49D-4A5C-82DA-11B77BF04823}" type="presParOf" srcId="{A5DCC054-37C8-4A19-ABEA-B2746FADFAC8}" destId="{581CE55A-69AB-4BEA-AAF3-5020D9B3EB77}" srcOrd="0" destOrd="0" presId="urn:microsoft.com/office/officeart/2011/layout/CircleProcess"/>
    <dgm:cxn modelId="{948BAB7A-A2CE-4B82-B485-081A2CD0C314}" type="presParOf" srcId="{88B98A79-37A6-4E6E-B82A-EE1B0B74E1C8}" destId="{3AC10A81-0BA8-4652-BA3B-DECF33966B91}" srcOrd="5" destOrd="0" presId="urn:microsoft.com/office/officeart/2011/layout/CircleProcess"/>
    <dgm:cxn modelId="{54385585-60F1-4D20-8622-806D49779591}" type="presParOf" srcId="{3AC10A81-0BA8-4652-BA3B-DECF33966B91}" destId="{612FF5B1-5C93-4BED-BDCC-137B0DB9A266}" srcOrd="0" destOrd="0" presId="urn:microsoft.com/office/officeart/2011/layout/CircleProcess"/>
    <dgm:cxn modelId="{83B77F0F-D1AF-47BC-97B9-69C79BB16657}" type="presParOf" srcId="{88B98A79-37A6-4E6E-B82A-EE1B0B74E1C8}" destId="{1C158990-1E74-40FE-AEC0-E563AB7EB3CC}" srcOrd="6" destOrd="0" presId="urn:microsoft.com/office/officeart/2011/layout/CircleProcess"/>
    <dgm:cxn modelId="{19D50E36-34AC-4FC7-A937-21A21C2ED69E}" type="presParOf" srcId="{88B98A79-37A6-4E6E-B82A-EE1B0B74E1C8}" destId="{8083D162-0BD2-4165-BC8D-8C2F6BEC634F}" srcOrd="7" destOrd="0" presId="urn:microsoft.com/office/officeart/2011/layout/CircleProcess"/>
    <dgm:cxn modelId="{25061A59-E791-4EFB-88E0-C94658E339F2}" type="presParOf" srcId="{88B98A79-37A6-4E6E-B82A-EE1B0B74E1C8}" destId="{452A25BA-D051-4A73-8A2C-FE0EF8B9FD79}" srcOrd="8" destOrd="0" presId="urn:microsoft.com/office/officeart/2011/layout/CircleProcess"/>
    <dgm:cxn modelId="{79274FDE-0BA3-49C5-B034-9854B7F1F932}" type="presParOf" srcId="{452A25BA-D051-4A73-8A2C-FE0EF8B9FD79}" destId="{02696367-3F8B-4C7C-809F-5D487DBD7A15}" srcOrd="0" destOrd="0" presId="urn:microsoft.com/office/officeart/2011/layout/CircleProcess"/>
    <dgm:cxn modelId="{2723BC12-2B1F-48ED-B07F-06E48AAEBF7E}" type="presParOf" srcId="{88B98A79-37A6-4E6E-B82A-EE1B0B74E1C8}" destId="{4FCF6712-4C1D-4E5A-8BEC-1A1B102A1A51}" srcOrd="9" destOrd="0" presId="urn:microsoft.com/office/officeart/2011/layout/CircleProcess"/>
    <dgm:cxn modelId="{94543BC4-5643-4E05-B4F1-CE4641272725}" type="presParOf" srcId="{4FCF6712-4C1D-4E5A-8BEC-1A1B102A1A51}" destId="{67ECB4CC-1784-46DF-B09B-7AB18058CD20}" srcOrd="0" destOrd="0" presId="urn:microsoft.com/office/officeart/2011/layout/CircleProcess"/>
    <dgm:cxn modelId="{49519B8B-E73B-4BFE-ACAD-6C6954FAA2F5}" type="presParOf" srcId="{88B98A79-37A6-4E6E-B82A-EE1B0B74E1C8}" destId="{18CC7846-A130-458D-BF2C-1B81EAEE00F5}" srcOrd="10" destOrd="0" presId="urn:microsoft.com/office/officeart/2011/layout/CircleProcess"/>
    <dgm:cxn modelId="{57691F34-E84D-4C0F-A84E-60DAA33E1AE8}" type="presParOf" srcId="{88B98A79-37A6-4E6E-B82A-EE1B0B74E1C8}" destId="{A23C726E-1B57-4E5B-A871-F1EE32B32006}" srcOrd="11" destOrd="0" presId="urn:microsoft.com/office/officeart/2011/layout/CircleProcess"/>
    <dgm:cxn modelId="{760151FD-B421-4BE4-803C-FCAABDE0676D}" type="presParOf" srcId="{88B98A79-37A6-4E6E-B82A-EE1B0B74E1C8}" destId="{7159A43B-0388-4C5C-988D-0D878DD54991}" srcOrd="12" destOrd="0" presId="urn:microsoft.com/office/officeart/2011/layout/CircleProcess"/>
    <dgm:cxn modelId="{E7AB5B33-5DB2-4B78-9F94-E7790D15FD6D}" type="presParOf" srcId="{7159A43B-0388-4C5C-988D-0D878DD54991}" destId="{36C8A791-A0E6-4DE6-AFEE-9E80F8F05793}" srcOrd="0" destOrd="0" presId="urn:microsoft.com/office/officeart/2011/layout/CircleProcess"/>
    <dgm:cxn modelId="{02EA366E-8BFD-45BA-AC02-B1AFE401F644}" type="presParOf" srcId="{88B98A79-37A6-4E6E-B82A-EE1B0B74E1C8}" destId="{19715010-373C-4EC7-A1AC-3B0927A919D9}" srcOrd="13" destOrd="0" presId="urn:microsoft.com/office/officeart/2011/layout/CircleProcess"/>
    <dgm:cxn modelId="{8846BF48-A5EA-4C76-9FFD-CC7017A324EA}" type="presParOf" srcId="{19715010-373C-4EC7-A1AC-3B0927A919D9}" destId="{1C412782-7E63-4E18-85A3-8C423B5C5F78}" srcOrd="0" destOrd="0" presId="urn:microsoft.com/office/officeart/2011/layout/CircleProcess"/>
    <dgm:cxn modelId="{D6CDF9A4-C090-4C4F-8DB2-5B9D87A25D24}" type="presParOf" srcId="{88B98A79-37A6-4E6E-B82A-EE1B0B74E1C8}" destId="{AD7B1088-1595-4B09-9D0A-28B2B6944D3D}" srcOrd="14" destOrd="0" presId="urn:microsoft.com/office/officeart/2011/layout/CircleProcess"/>
    <dgm:cxn modelId="{8647317D-3283-4580-AECA-6BA7FAF0E58D}" type="presParOf" srcId="{88B98A79-37A6-4E6E-B82A-EE1B0B74E1C8}" destId="{AA4126E0-94BE-44BF-9E9D-5D9D9564F41C}" srcOrd="15" destOrd="0" presId="urn:microsoft.com/office/officeart/2011/layout/CircleProcess"/>
    <dgm:cxn modelId="{0BE3F450-B3EE-400E-80A0-ADEE661D878F}" type="presParOf" srcId="{88B98A79-37A6-4E6E-B82A-EE1B0B74E1C8}" destId="{4046096A-A2EB-481A-B112-329EFE429A85}" srcOrd="16" destOrd="0" presId="urn:microsoft.com/office/officeart/2011/layout/CircleProcess"/>
    <dgm:cxn modelId="{AAAFCE7C-8FE5-44CC-996A-04CAFEF95923}" type="presParOf" srcId="{4046096A-A2EB-481A-B112-329EFE429A85}" destId="{1F8915F7-8E45-4CF7-AD32-69DBBA3AA5D5}" srcOrd="0" destOrd="0" presId="urn:microsoft.com/office/officeart/2011/layout/CircleProcess"/>
    <dgm:cxn modelId="{6EC787C9-8552-4EBD-B494-6B0E55FFB110}" type="presParOf" srcId="{88B98A79-37A6-4E6E-B82A-EE1B0B74E1C8}" destId="{384EDB93-6B11-4174-91AE-9DC54089F817}" srcOrd="17" destOrd="0" presId="urn:microsoft.com/office/officeart/2011/layout/CircleProcess"/>
    <dgm:cxn modelId="{4B3E55F0-D0A2-4ECC-B2C7-86981F1DF68A}" type="presParOf" srcId="{384EDB93-6B11-4174-91AE-9DC54089F817}" destId="{F3F6004F-8ABA-4634-AA52-30756931D1A0}" srcOrd="0" destOrd="0" presId="urn:microsoft.com/office/officeart/2011/layout/CircleProcess"/>
    <dgm:cxn modelId="{CA57BB68-BECE-4CFB-B478-6FB44BDE61DF}" type="presParOf" srcId="{88B98A79-37A6-4E6E-B82A-EE1B0B74E1C8}" destId="{25602D5A-E72B-4C89-8305-8669D70FE859}" srcOrd="18" destOrd="0" presId="urn:microsoft.com/office/officeart/2011/layout/CircleProcess"/>
    <dgm:cxn modelId="{7B7F82B6-3B75-4097-B00C-0E38DDCBABB9}" type="presParOf" srcId="{88B98A79-37A6-4E6E-B82A-EE1B0B74E1C8}" destId="{0A325F48-8B42-4180-952C-FACEA29EDA2A}" srcOrd="19" destOrd="0" presId="urn:microsoft.com/office/officeart/2011/layout/CircleProcess"/>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990B3-A299-4D95-ADE6-191297FC8E95}">
      <dsp:nvSpPr>
        <dsp:cNvPr id="0" name=""/>
        <dsp:cNvSpPr/>
      </dsp:nvSpPr>
      <dsp:spPr>
        <a:xfrm>
          <a:off x="7571583" y="360238"/>
          <a:ext cx="1735452" cy="17357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DE301C2-9F73-43C6-B30E-5DB5EAFACC79}">
      <dsp:nvSpPr>
        <dsp:cNvPr id="0" name=""/>
        <dsp:cNvSpPr/>
      </dsp:nvSpPr>
      <dsp:spPr>
        <a:xfrm>
          <a:off x="7628846" y="418106"/>
          <a:ext cx="1620001" cy="1620000"/>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Derived products</a:t>
          </a:r>
        </a:p>
      </dsp:txBody>
      <dsp:txXfrm>
        <a:off x="7860671" y="649578"/>
        <a:ext cx="1157275" cy="1157055"/>
      </dsp:txXfrm>
    </dsp:sp>
    <dsp:sp modelId="{075FB1A6-1BB6-4294-A99F-DE54DA69E65B}">
      <dsp:nvSpPr>
        <dsp:cNvPr id="0" name=""/>
        <dsp:cNvSpPr/>
      </dsp:nvSpPr>
      <dsp:spPr>
        <a:xfrm>
          <a:off x="7628846" y="2127954"/>
          <a:ext cx="1620001" cy="95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Total precipitable water</a:t>
          </a:r>
        </a:p>
        <a:p>
          <a:pPr marL="114300" lvl="1" indent="-114300" algn="l" defTabSz="533400">
            <a:lnSpc>
              <a:spcPct val="90000"/>
            </a:lnSpc>
            <a:spcBef>
              <a:spcPct val="0"/>
            </a:spcBef>
            <a:spcAft>
              <a:spcPct val="15000"/>
            </a:spcAft>
            <a:buChar char="•"/>
          </a:pPr>
          <a:r>
            <a:rPr lang="en-US" sz="1200" kern="1200" dirty="0"/>
            <a:t>Rain water path</a:t>
          </a:r>
        </a:p>
        <a:p>
          <a:pPr marL="114300" lvl="1" indent="-114300" algn="l" defTabSz="533400">
            <a:lnSpc>
              <a:spcPct val="90000"/>
            </a:lnSpc>
            <a:spcBef>
              <a:spcPct val="0"/>
            </a:spcBef>
            <a:spcAft>
              <a:spcPct val="15000"/>
            </a:spcAft>
            <a:buChar char="•"/>
          </a:pPr>
          <a:r>
            <a:rPr lang="en-US" sz="1200" kern="1200" dirty="0"/>
            <a:t>Ice water path</a:t>
          </a:r>
        </a:p>
        <a:p>
          <a:pPr marL="114300" lvl="1" indent="-114300" algn="l" defTabSz="533400">
            <a:lnSpc>
              <a:spcPct val="90000"/>
            </a:lnSpc>
            <a:spcBef>
              <a:spcPct val="0"/>
            </a:spcBef>
            <a:spcAft>
              <a:spcPct val="15000"/>
            </a:spcAft>
            <a:buChar char="•"/>
          </a:pPr>
          <a:r>
            <a:rPr lang="en-US" sz="1200" kern="1200" dirty="0"/>
            <a:t>Cloud liquid water</a:t>
          </a:r>
        </a:p>
        <a:p>
          <a:pPr marL="114300" lvl="1" indent="-114300" algn="l" defTabSz="533400">
            <a:lnSpc>
              <a:spcPct val="90000"/>
            </a:lnSpc>
            <a:spcBef>
              <a:spcPct val="0"/>
            </a:spcBef>
            <a:spcAft>
              <a:spcPct val="15000"/>
            </a:spcAft>
            <a:buChar char="•"/>
          </a:pPr>
          <a:r>
            <a:rPr lang="en-US" sz="1200" kern="1200" dirty="0"/>
            <a:t>Sea ice concentration/age</a:t>
          </a:r>
        </a:p>
        <a:p>
          <a:pPr marL="114300" lvl="1" indent="-114300" algn="l" defTabSz="533400">
            <a:lnSpc>
              <a:spcPct val="90000"/>
            </a:lnSpc>
            <a:spcBef>
              <a:spcPct val="0"/>
            </a:spcBef>
            <a:spcAft>
              <a:spcPct val="15000"/>
            </a:spcAft>
            <a:buChar char="•"/>
          </a:pPr>
          <a:r>
            <a:rPr lang="en-US" sz="1200" kern="1200" dirty="0"/>
            <a:t>Snow water equivalent</a:t>
          </a:r>
        </a:p>
        <a:p>
          <a:pPr marL="114300" lvl="1" indent="-114300" algn="l" defTabSz="533400">
            <a:lnSpc>
              <a:spcPct val="90000"/>
            </a:lnSpc>
            <a:spcBef>
              <a:spcPct val="0"/>
            </a:spcBef>
            <a:spcAft>
              <a:spcPct val="15000"/>
            </a:spcAft>
            <a:buChar char="•"/>
          </a:pPr>
          <a:r>
            <a:rPr lang="en-US" sz="1200" kern="1200" dirty="0"/>
            <a:t>Grain size</a:t>
          </a:r>
        </a:p>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Arial"/>
              <a:ea typeface="+mn-ea"/>
              <a:cs typeface="+mn-cs"/>
            </a:rPr>
            <a:t>Rain rate</a:t>
          </a:r>
        </a:p>
      </dsp:txBody>
      <dsp:txXfrm>
        <a:off x="7628846" y="2127954"/>
        <a:ext cx="1620001" cy="951472"/>
      </dsp:txXfrm>
    </dsp:sp>
    <dsp:sp modelId="{581CE55A-69AB-4BEA-AAF3-5020D9B3EB77}">
      <dsp:nvSpPr>
        <dsp:cNvPr id="0" name=""/>
        <dsp:cNvSpPr/>
      </dsp:nvSpPr>
      <dsp:spPr>
        <a:xfrm rot="2700000">
          <a:off x="5777120" y="360328"/>
          <a:ext cx="1735251" cy="1735251"/>
        </a:xfrm>
        <a:prstGeom prst="teardrop">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12FF5B1-5C93-4BED-BDCC-137B0DB9A266}">
      <dsp:nvSpPr>
        <dsp:cNvPr id="0" name=""/>
        <dsp:cNvSpPr/>
      </dsp:nvSpPr>
      <dsp:spPr>
        <a:xfrm>
          <a:off x="5831740" y="451511"/>
          <a:ext cx="1620001" cy="1620000"/>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Core retrieval products</a:t>
          </a:r>
        </a:p>
      </dsp:txBody>
      <dsp:txXfrm>
        <a:off x="6062641" y="682983"/>
        <a:ext cx="1157275" cy="1157055"/>
      </dsp:txXfrm>
    </dsp:sp>
    <dsp:sp modelId="{1C158990-1E74-40FE-AEC0-E563AB7EB3CC}">
      <dsp:nvSpPr>
        <dsp:cNvPr id="0" name=""/>
        <dsp:cNvSpPr/>
      </dsp:nvSpPr>
      <dsp:spPr>
        <a:xfrm>
          <a:off x="5836131" y="2127954"/>
          <a:ext cx="1620001" cy="95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Temperature profile</a:t>
          </a:r>
        </a:p>
        <a:p>
          <a:pPr marL="114300" lvl="1" indent="-114300" algn="l" defTabSz="533400">
            <a:lnSpc>
              <a:spcPct val="90000"/>
            </a:lnSpc>
            <a:spcBef>
              <a:spcPct val="0"/>
            </a:spcBef>
            <a:spcAft>
              <a:spcPct val="15000"/>
            </a:spcAft>
            <a:buChar char="•"/>
          </a:pPr>
          <a:r>
            <a:rPr lang="en-US" sz="1200" kern="1200" dirty="0"/>
            <a:t>Water vapor profile</a:t>
          </a:r>
        </a:p>
        <a:p>
          <a:pPr marL="114300" lvl="1" indent="-114300" algn="l" defTabSz="533400">
            <a:lnSpc>
              <a:spcPct val="90000"/>
            </a:lnSpc>
            <a:spcBef>
              <a:spcPct val="0"/>
            </a:spcBef>
            <a:spcAft>
              <a:spcPct val="15000"/>
            </a:spcAft>
            <a:buChar char="•"/>
          </a:pPr>
          <a:r>
            <a:rPr lang="en-US" sz="1200" kern="1200" dirty="0"/>
            <a:t>Cloud water profile</a:t>
          </a:r>
        </a:p>
        <a:p>
          <a:pPr marL="114300" lvl="1" indent="-114300" algn="l" defTabSz="533400">
            <a:lnSpc>
              <a:spcPct val="90000"/>
            </a:lnSpc>
            <a:spcBef>
              <a:spcPct val="0"/>
            </a:spcBef>
            <a:spcAft>
              <a:spcPct val="15000"/>
            </a:spcAft>
            <a:buChar char="•"/>
          </a:pPr>
          <a:r>
            <a:rPr lang="en-US" sz="1200" kern="1200" dirty="0"/>
            <a:t>Graupel water profile</a:t>
          </a:r>
        </a:p>
        <a:p>
          <a:pPr marL="114300" lvl="1" indent="-114300" algn="l" defTabSz="533400">
            <a:lnSpc>
              <a:spcPct val="90000"/>
            </a:lnSpc>
            <a:spcBef>
              <a:spcPct val="0"/>
            </a:spcBef>
            <a:spcAft>
              <a:spcPct val="15000"/>
            </a:spcAft>
            <a:buChar char="•"/>
          </a:pPr>
          <a:r>
            <a:rPr lang="en-US" sz="1200" kern="1200" dirty="0"/>
            <a:t>Rain water profiles</a:t>
          </a:r>
        </a:p>
        <a:p>
          <a:pPr marL="114300" lvl="1" indent="-114300" algn="l" defTabSz="533400">
            <a:lnSpc>
              <a:spcPct val="90000"/>
            </a:lnSpc>
            <a:spcBef>
              <a:spcPct val="0"/>
            </a:spcBef>
            <a:spcAft>
              <a:spcPct val="15000"/>
            </a:spcAft>
            <a:buChar char="•"/>
          </a:pPr>
          <a:r>
            <a:rPr lang="en-US" sz="1200" kern="1200" dirty="0"/>
            <a:t>Emissivity spectrum</a:t>
          </a:r>
        </a:p>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Arial"/>
              <a:ea typeface="+mn-ea"/>
              <a:cs typeface="+mn-cs"/>
            </a:rPr>
            <a:t>Skin temperature (incl. ocean SST)</a:t>
          </a:r>
        </a:p>
      </dsp:txBody>
      <dsp:txXfrm>
        <a:off x="5836131" y="2127954"/>
        <a:ext cx="1620001" cy="951472"/>
      </dsp:txXfrm>
    </dsp:sp>
    <dsp:sp modelId="{02696367-3F8B-4C7C-809F-5D487DBD7A15}">
      <dsp:nvSpPr>
        <dsp:cNvPr id="0" name=""/>
        <dsp:cNvSpPr/>
      </dsp:nvSpPr>
      <dsp:spPr>
        <a:xfrm rot="2700000">
          <a:off x="3984405" y="360328"/>
          <a:ext cx="1735251" cy="1735251"/>
        </a:xfrm>
        <a:prstGeom prst="teardrop">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ECB4CC-1784-46DF-B09B-7AB18058CD20}">
      <dsp:nvSpPr>
        <dsp:cNvPr id="0" name=""/>
        <dsp:cNvSpPr/>
      </dsp:nvSpPr>
      <dsp:spPr>
        <a:xfrm>
          <a:off x="4042492" y="418106"/>
          <a:ext cx="1620001" cy="1620000"/>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Retrieval: 1DVAR</a:t>
          </a:r>
        </a:p>
      </dsp:txBody>
      <dsp:txXfrm>
        <a:off x="4273393" y="649578"/>
        <a:ext cx="1157275" cy="1157055"/>
      </dsp:txXfrm>
    </dsp:sp>
    <dsp:sp modelId="{18CC7846-A130-458D-BF2C-1B81EAEE00F5}">
      <dsp:nvSpPr>
        <dsp:cNvPr id="0" name=""/>
        <dsp:cNvSpPr/>
      </dsp:nvSpPr>
      <dsp:spPr>
        <a:xfrm>
          <a:off x="4042492" y="2127954"/>
          <a:ext cx="1620001" cy="95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Forward operator: CRTM</a:t>
          </a:r>
        </a:p>
        <a:p>
          <a:pPr marL="114300" lvl="1" indent="-114300" algn="l" defTabSz="533400">
            <a:lnSpc>
              <a:spcPct val="90000"/>
            </a:lnSpc>
            <a:spcBef>
              <a:spcPct val="0"/>
            </a:spcBef>
            <a:spcAft>
              <a:spcPct val="15000"/>
            </a:spcAft>
            <a:buChar char="•"/>
          </a:pPr>
          <a:r>
            <a:rPr lang="en-US" sz="1200" kern="1200" dirty="0" err="1"/>
            <a:t>Jocobians</a:t>
          </a:r>
          <a:endParaRPr lang="en-US" sz="1200" kern="1200" dirty="0"/>
        </a:p>
        <a:p>
          <a:pPr marL="114300" lvl="1" indent="-114300" algn="l" defTabSz="533400">
            <a:lnSpc>
              <a:spcPct val="90000"/>
            </a:lnSpc>
            <a:spcBef>
              <a:spcPct val="0"/>
            </a:spcBef>
            <a:spcAft>
              <a:spcPct val="15000"/>
            </a:spcAft>
            <a:buChar char="•"/>
          </a:pPr>
          <a:r>
            <a:rPr lang="en-US" sz="1200" kern="1200" dirty="0"/>
            <a:t>EOFs</a:t>
          </a:r>
        </a:p>
        <a:p>
          <a:pPr marL="114300" lvl="1" indent="-114300" algn="l" defTabSz="533400">
            <a:lnSpc>
              <a:spcPct val="90000"/>
            </a:lnSpc>
            <a:spcBef>
              <a:spcPct val="0"/>
            </a:spcBef>
            <a:spcAft>
              <a:spcPct val="15000"/>
            </a:spcAft>
            <a:buChar char="•"/>
          </a:pPr>
          <a:r>
            <a:rPr lang="en-US" sz="1200" kern="1200" dirty="0"/>
            <a:t>Forward model uncertainty</a:t>
          </a:r>
        </a:p>
      </dsp:txBody>
      <dsp:txXfrm>
        <a:off x="4042492" y="2127954"/>
        <a:ext cx="1620001" cy="951472"/>
      </dsp:txXfrm>
    </dsp:sp>
    <dsp:sp modelId="{36C8A791-A0E6-4DE6-AFEE-9E80F8F05793}">
      <dsp:nvSpPr>
        <dsp:cNvPr id="0" name=""/>
        <dsp:cNvSpPr/>
      </dsp:nvSpPr>
      <dsp:spPr>
        <a:xfrm rot="2700000">
          <a:off x="2190766" y="360328"/>
          <a:ext cx="1735251" cy="1735251"/>
        </a:xfrm>
        <a:prstGeom prst="teardrop">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412782-7E63-4E18-85A3-8C423B5C5F78}">
      <dsp:nvSpPr>
        <dsp:cNvPr id="0" name=""/>
        <dsp:cNvSpPr/>
      </dsp:nvSpPr>
      <dsp:spPr>
        <a:xfrm>
          <a:off x="2248852" y="418106"/>
          <a:ext cx="1620001" cy="1620000"/>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Data Preprocessing</a:t>
          </a:r>
        </a:p>
      </dsp:txBody>
      <dsp:txXfrm>
        <a:off x="2480677" y="649578"/>
        <a:ext cx="1157275" cy="1157055"/>
      </dsp:txXfrm>
    </dsp:sp>
    <dsp:sp modelId="{AD7B1088-1595-4B09-9D0A-28B2B6944D3D}">
      <dsp:nvSpPr>
        <dsp:cNvPr id="0" name=""/>
        <dsp:cNvSpPr/>
      </dsp:nvSpPr>
      <dsp:spPr>
        <a:xfrm>
          <a:off x="2248852" y="2127954"/>
          <a:ext cx="1620001" cy="95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Convert input data to common format</a:t>
          </a:r>
        </a:p>
        <a:p>
          <a:pPr marL="114300" lvl="1" indent="-114300" algn="l" defTabSz="533400">
            <a:lnSpc>
              <a:spcPct val="90000"/>
            </a:lnSpc>
            <a:spcBef>
              <a:spcPct val="0"/>
            </a:spcBef>
            <a:spcAft>
              <a:spcPct val="15000"/>
            </a:spcAft>
            <a:buChar char="•"/>
          </a:pPr>
          <a:r>
            <a:rPr lang="en-US" sz="1200" kern="1200" dirty="0"/>
            <a:t>Quality control</a:t>
          </a:r>
        </a:p>
        <a:p>
          <a:pPr marL="114300" lvl="1" indent="-114300" algn="l" defTabSz="533400">
            <a:lnSpc>
              <a:spcPct val="90000"/>
            </a:lnSpc>
            <a:spcBef>
              <a:spcPct val="0"/>
            </a:spcBef>
            <a:spcAft>
              <a:spcPct val="15000"/>
            </a:spcAft>
            <a:buChar char="•"/>
          </a:pPr>
          <a:r>
            <a:rPr lang="en-US" sz="1200" kern="1200" dirty="0"/>
            <a:t>Footprint matching across instruments and input channels</a:t>
          </a:r>
        </a:p>
        <a:p>
          <a:pPr marL="114300" lvl="1" indent="-114300" algn="l" defTabSz="533400">
            <a:lnSpc>
              <a:spcPct val="90000"/>
            </a:lnSpc>
            <a:spcBef>
              <a:spcPct val="0"/>
            </a:spcBef>
            <a:spcAft>
              <a:spcPct val="15000"/>
            </a:spcAft>
            <a:buChar char="•"/>
          </a:pPr>
          <a:r>
            <a:rPr lang="en-US" sz="1200" kern="1200" dirty="0"/>
            <a:t>Bias correction</a:t>
          </a:r>
        </a:p>
      </dsp:txBody>
      <dsp:txXfrm>
        <a:off x="2248852" y="2127954"/>
        <a:ext cx="1620001" cy="951472"/>
      </dsp:txXfrm>
    </dsp:sp>
    <dsp:sp modelId="{1F8915F7-8E45-4CF7-AD32-69DBBA3AA5D5}">
      <dsp:nvSpPr>
        <dsp:cNvPr id="0" name=""/>
        <dsp:cNvSpPr/>
      </dsp:nvSpPr>
      <dsp:spPr>
        <a:xfrm rot="2700000">
          <a:off x="397127" y="360328"/>
          <a:ext cx="1735251" cy="1735251"/>
        </a:xfrm>
        <a:prstGeom prst="teardrop">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3F6004F-8ABA-4634-AA52-30756931D1A0}">
      <dsp:nvSpPr>
        <dsp:cNvPr id="0" name=""/>
        <dsp:cNvSpPr/>
      </dsp:nvSpPr>
      <dsp:spPr>
        <a:xfrm>
          <a:off x="455213" y="418106"/>
          <a:ext cx="1620001" cy="1620000"/>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Inputs</a:t>
          </a:r>
        </a:p>
      </dsp:txBody>
      <dsp:txXfrm>
        <a:off x="687038" y="649578"/>
        <a:ext cx="1157275" cy="1157055"/>
      </dsp:txXfrm>
    </dsp:sp>
    <dsp:sp modelId="{25602D5A-E72B-4C89-8305-8669D70FE859}">
      <dsp:nvSpPr>
        <dsp:cNvPr id="0" name=""/>
        <dsp:cNvSpPr/>
      </dsp:nvSpPr>
      <dsp:spPr>
        <a:xfrm>
          <a:off x="455213" y="2127954"/>
          <a:ext cx="1620001" cy="95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TBs at each channel</a:t>
          </a:r>
        </a:p>
        <a:p>
          <a:pPr marL="114300" lvl="1" indent="-114300" algn="l" defTabSz="533400">
            <a:lnSpc>
              <a:spcPct val="90000"/>
            </a:lnSpc>
            <a:spcBef>
              <a:spcPct val="0"/>
            </a:spcBef>
            <a:spcAft>
              <a:spcPct val="15000"/>
            </a:spcAft>
            <a:buChar char="•"/>
          </a:pPr>
          <a:r>
            <a:rPr lang="en-US" sz="1200" kern="1200" dirty="0"/>
            <a:t>Geolocation</a:t>
          </a:r>
        </a:p>
        <a:p>
          <a:pPr marL="114300" lvl="1" indent="-114300" algn="l" defTabSz="533400">
            <a:lnSpc>
              <a:spcPct val="90000"/>
            </a:lnSpc>
            <a:spcBef>
              <a:spcPct val="0"/>
            </a:spcBef>
            <a:spcAft>
              <a:spcPct val="15000"/>
            </a:spcAft>
            <a:buChar char="•"/>
          </a:pPr>
          <a:r>
            <a:rPr lang="en-US" sz="1200" kern="1200" dirty="0"/>
            <a:t>Instrument NEDT</a:t>
          </a:r>
        </a:p>
        <a:p>
          <a:pPr marL="114300" lvl="1" indent="-114300" algn="l" defTabSz="533400">
            <a:lnSpc>
              <a:spcPct val="90000"/>
            </a:lnSpc>
            <a:spcBef>
              <a:spcPct val="0"/>
            </a:spcBef>
            <a:spcAft>
              <a:spcPct val="15000"/>
            </a:spcAft>
            <a:buChar char="•"/>
          </a:pPr>
          <a:r>
            <a:rPr lang="en-US" sz="1200" kern="1200" dirty="0"/>
            <a:t>A Priori background</a:t>
          </a:r>
        </a:p>
        <a:p>
          <a:pPr marL="114300" lvl="1" indent="-114300" algn="l" defTabSz="533400">
            <a:lnSpc>
              <a:spcPct val="90000"/>
            </a:lnSpc>
            <a:spcBef>
              <a:spcPct val="0"/>
            </a:spcBef>
            <a:spcAft>
              <a:spcPct val="15000"/>
            </a:spcAft>
            <a:buChar char="•"/>
          </a:pPr>
          <a:r>
            <a:rPr lang="en-US" sz="1200" kern="1200" dirty="0"/>
            <a:t>First guess</a:t>
          </a:r>
        </a:p>
        <a:p>
          <a:pPr marL="114300" lvl="1" indent="-114300" algn="l" defTabSz="533400">
            <a:lnSpc>
              <a:spcPct val="90000"/>
            </a:lnSpc>
            <a:spcBef>
              <a:spcPct val="0"/>
            </a:spcBef>
            <a:spcAft>
              <a:spcPct val="15000"/>
            </a:spcAft>
            <a:buChar char="•"/>
          </a:pPr>
          <a:r>
            <a:rPr lang="en-US" sz="1200" kern="1200" dirty="0"/>
            <a:t>Covariance Matrix (EOFs)</a:t>
          </a:r>
        </a:p>
        <a:p>
          <a:pPr marL="114300" lvl="1" indent="-114300" algn="l" defTabSz="533400">
            <a:lnSpc>
              <a:spcPct val="90000"/>
            </a:lnSpc>
            <a:spcBef>
              <a:spcPct val="0"/>
            </a:spcBef>
            <a:spcAft>
              <a:spcPct val="15000"/>
            </a:spcAft>
            <a:buChar char="•"/>
          </a:pPr>
          <a:r>
            <a:rPr lang="en-US" sz="1200" kern="1200" dirty="0"/>
            <a:t>Ancillary data</a:t>
          </a:r>
        </a:p>
      </dsp:txBody>
      <dsp:txXfrm>
        <a:off x="455213" y="2127954"/>
        <a:ext cx="1620001" cy="95147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23C92-418E-4638-950E-A4BC3AB13A5A}"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D3529-49C5-47E8-AD43-18A1E64DD649}" type="slidenum">
              <a:rPr lang="en-US" smtClean="0"/>
              <a:t>‹#›</a:t>
            </a:fld>
            <a:endParaRPr lang="en-US"/>
          </a:p>
        </p:txBody>
      </p:sp>
    </p:spTree>
    <p:extLst>
      <p:ext uri="{BB962C8B-B14F-4D97-AF65-F5344CB8AC3E}">
        <p14:creationId xmlns:p14="http://schemas.microsoft.com/office/powerpoint/2010/main" val="391659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D454445-CA23-47CC-947F-454AFA10917E}"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2491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28270" algn="just">
              <a:lnSpc>
                <a:spcPct val="105000"/>
              </a:lnSpc>
              <a:spcBef>
                <a:spcPts val="0"/>
              </a:spcBef>
              <a:spcAft>
                <a:spcPts val="0"/>
              </a:spcAft>
            </a:pPr>
            <a:r>
              <a:rPr lang="en-US" sz="1200" dirty="0">
                <a:effectLst/>
                <a:latin typeface="Times New Roman" panose="02020603050405020304" pitchFamily="18" charset="0"/>
                <a:ea typeface="SimSun" panose="02010600030101010101" pitchFamily="2" charset="-122"/>
              </a:rPr>
              <a:t>The departure from measured radiances normalized by the noise level and the specification of uncertainty in the forward modeling make it possible to use the signal of a particular channel when the geophysical signature is stronger than the noise. Conversely, at other times it may be possible to de-weight the information from same channel when the signal in question is within the noise level. The departure from the background scaled by the uncertainty assigned to the background result in retrievals closer to an a-priori background estimate if it is deemed accurate. The MiRS currently uses a “dynamic background” as an a priori constraint, for temperature, water vapor, and skin temperature, which varies with latitude, longitude, season and time of day. Empirical orthogonal functions are used as basis functions to further reduce the degrees of freedom in the solution and stabilize the retrieval.</a:t>
            </a:r>
          </a:p>
          <a:p>
            <a:pPr marL="0" marR="0" indent="128270" algn="just">
              <a:lnSpc>
                <a:spcPct val="105000"/>
              </a:lnSpc>
              <a:spcBef>
                <a:spcPts val="0"/>
              </a:spcBef>
              <a:spcAft>
                <a:spcPts val="0"/>
              </a:spcAft>
            </a:pPr>
            <a:r>
              <a:rPr lang="en-US" sz="1200" dirty="0">
                <a:effectLst/>
                <a:latin typeface="Times New Roman" panose="02020603050405020304" pitchFamily="18" charset="0"/>
                <a:ea typeface="SimSun" panose="02010600030101010101" pitchFamily="2" charset="-122"/>
              </a:rPr>
              <a:t>The Community Radiative Transfer Model (CRTM) produces radiances and the corresponding Jacobians under clear, cloudy, and precipitating conditions. The model has been validated against various satellite measurements. MiRS uses CRTM as the forward operator to perform retrievals under all these sky conditions. Given a set of radiances, an a priori (background) estimate of the geophysical mean and its associated covariance matrix, and assuming the hypotheses for its mathematical basis are satisfied, MiRS produces a set of self-consistent parameters that are also consistent with the measured parameters. When processing satellite sensor data with a full complement of temperature, water vapor and surface-sensitive channels, the official MiRS products generally include temperature and water vapor vertical profiles, cloud and precipitation parameter vertical profiles (non-precipitating cloud amount, rain, graupel), skin temperature, and the surface emissivity spectrum. Post-processing of elements within the retrieved state vector yield additional retrieval products such as rain rate, total </a:t>
            </a:r>
            <a:r>
              <a:rPr lang="en-US" sz="1200" dirty="0" err="1">
                <a:effectLst/>
                <a:latin typeface="Times New Roman" panose="02020603050405020304" pitchFamily="18" charset="0"/>
                <a:ea typeface="SimSun" panose="02010600030101010101" pitchFamily="2" charset="-122"/>
              </a:rPr>
              <a:t>precipitable</a:t>
            </a:r>
            <a:r>
              <a:rPr lang="en-US" sz="1200" dirty="0">
                <a:effectLst/>
                <a:latin typeface="Times New Roman" panose="02020603050405020304" pitchFamily="18" charset="0"/>
                <a:ea typeface="SimSun" panose="02010600030101010101" pitchFamily="2" charset="-122"/>
              </a:rPr>
              <a:t> water (TPW), sea ice concentration and age, snow water equivalent and grain size. An important feature of MiRS is that, as currently configured, retrievals do not require real-time ancillary data such as those coming from Numerical Weather Prediction model forecasts. MiRS products based on various satellite/sensors have been examined, for example [12], [13], [14].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E814D-BD4F-499E-964C-1B6D73CD8C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9693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E814D-BD4F-499E-964C-1B6D73CD8C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70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E814D-BD4F-499E-964C-1B6D73CD8C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71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3871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081E-EAA5-42C9-A0BD-6FCBBFD28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4D07A3-F7C2-43FE-A706-A0803A0DBE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F498F-215A-4F29-9902-D9E59404506C}"/>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5" name="Footer Placeholder 4">
            <a:extLst>
              <a:ext uri="{FF2B5EF4-FFF2-40B4-BE49-F238E27FC236}">
                <a16:creationId xmlns:a16="http://schemas.microsoft.com/office/drawing/2014/main" id="{1428EA98-8B6A-428D-9587-21760CE90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73ADC-DE1C-4DAB-8F1A-8D24B07565F2}"/>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263486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DC65-5BAB-4EA6-9A88-5984EC4892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69E229-64A4-4DCC-B19D-B3B390F66D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01470-B32F-431B-BC89-B66DFB4AF8A5}"/>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5" name="Footer Placeholder 4">
            <a:extLst>
              <a:ext uri="{FF2B5EF4-FFF2-40B4-BE49-F238E27FC236}">
                <a16:creationId xmlns:a16="http://schemas.microsoft.com/office/drawing/2014/main" id="{2CDDC61A-FB5C-4764-9EAC-878A94901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69C21-EB33-46B9-9D0F-EE19DF5B5201}"/>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60887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3F476F-8818-46E8-9DA6-FEC312A6AB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036731-2D5E-42A0-AB25-F0C516293C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FEC46-6E55-47AB-AD43-23C23356B9F7}"/>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5" name="Footer Placeholder 4">
            <a:extLst>
              <a:ext uri="{FF2B5EF4-FFF2-40B4-BE49-F238E27FC236}">
                <a16:creationId xmlns:a16="http://schemas.microsoft.com/office/drawing/2014/main" id="{A58A41FD-85D0-4A7F-91C7-B8D14FEB8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E0B01-79F7-4A2F-9E80-30BC2906649A}"/>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97563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9/11/2018</a:t>
            </a:r>
          </a:p>
        </p:txBody>
      </p:sp>
      <p:sp>
        <p:nvSpPr>
          <p:cNvPr id="5" name="Footer Placeholder 4"/>
          <p:cNvSpPr>
            <a:spLocks noGrp="1"/>
          </p:cNvSpPr>
          <p:nvPr>
            <p:ph type="ftr" sz="quarter" idx="11"/>
          </p:nvPr>
        </p:nvSpPr>
        <p:spPr/>
        <p:txBody>
          <a:bodyPr/>
          <a:lstStyle/>
          <a:p>
            <a:r>
              <a:rPr lang="en-US"/>
              <a:t>CIRA Award Seminar </a:t>
            </a:r>
          </a:p>
        </p:txBody>
      </p:sp>
      <p:sp>
        <p:nvSpPr>
          <p:cNvPr id="6" name="Slide Number Placeholder 5"/>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23905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9/11/2018</a:t>
            </a:r>
          </a:p>
        </p:txBody>
      </p:sp>
      <p:sp>
        <p:nvSpPr>
          <p:cNvPr id="5" name="Footer Placeholder 4"/>
          <p:cNvSpPr>
            <a:spLocks noGrp="1"/>
          </p:cNvSpPr>
          <p:nvPr>
            <p:ph type="ftr" sz="quarter" idx="11"/>
          </p:nvPr>
        </p:nvSpPr>
        <p:spPr/>
        <p:txBody>
          <a:bodyPr/>
          <a:lstStyle/>
          <a:p>
            <a:r>
              <a:rPr lang="en-US"/>
              <a:t>CIRA Award Seminar </a:t>
            </a:r>
          </a:p>
        </p:txBody>
      </p:sp>
      <p:sp>
        <p:nvSpPr>
          <p:cNvPr id="6" name="Slide Number Placeholder 5"/>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556432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9/11/2018</a:t>
            </a:r>
          </a:p>
        </p:txBody>
      </p:sp>
      <p:sp>
        <p:nvSpPr>
          <p:cNvPr id="5" name="Footer Placeholder 4"/>
          <p:cNvSpPr>
            <a:spLocks noGrp="1"/>
          </p:cNvSpPr>
          <p:nvPr>
            <p:ph type="ftr" sz="quarter" idx="11"/>
          </p:nvPr>
        </p:nvSpPr>
        <p:spPr/>
        <p:txBody>
          <a:bodyPr/>
          <a:lstStyle/>
          <a:p>
            <a:r>
              <a:rPr lang="en-US"/>
              <a:t>CIRA Award Seminar </a:t>
            </a:r>
          </a:p>
        </p:txBody>
      </p:sp>
      <p:sp>
        <p:nvSpPr>
          <p:cNvPr id="6" name="Slide Number Placeholder 5"/>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14097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9/11/2018</a:t>
            </a:r>
          </a:p>
        </p:txBody>
      </p:sp>
      <p:sp>
        <p:nvSpPr>
          <p:cNvPr id="6" name="Footer Placeholder 5"/>
          <p:cNvSpPr>
            <a:spLocks noGrp="1"/>
          </p:cNvSpPr>
          <p:nvPr>
            <p:ph type="ftr" sz="quarter" idx="11"/>
          </p:nvPr>
        </p:nvSpPr>
        <p:spPr/>
        <p:txBody>
          <a:bodyPr/>
          <a:lstStyle/>
          <a:p>
            <a:r>
              <a:rPr lang="en-US"/>
              <a:t>CIRA Award Seminar </a:t>
            </a:r>
          </a:p>
        </p:txBody>
      </p:sp>
      <p:sp>
        <p:nvSpPr>
          <p:cNvPr id="7" name="Slide Number Placeholder 6"/>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36698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9/11/2018</a:t>
            </a:r>
          </a:p>
        </p:txBody>
      </p:sp>
      <p:sp>
        <p:nvSpPr>
          <p:cNvPr id="8" name="Footer Placeholder 7"/>
          <p:cNvSpPr>
            <a:spLocks noGrp="1"/>
          </p:cNvSpPr>
          <p:nvPr>
            <p:ph type="ftr" sz="quarter" idx="11"/>
          </p:nvPr>
        </p:nvSpPr>
        <p:spPr/>
        <p:txBody>
          <a:bodyPr/>
          <a:lstStyle/>
          <a:p>
            <a:r>
              <a:rPr lang="en-US"/>
              <a:t>CIRA Award Seminar </a:t>
            </a:r>
          </a:p>
        </p:txBody>
      </p:sp>
      <p:sp>
        <p:nvSpPr>
          <p:cNvPr id="9" name="Slide Number Placeholder 8"/>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40286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9/11/2018</a:t>
            </a:r>
          </a:p>
        </p:txBody>
      </p:sp>
      <p:sp>
        <p:nvSpPr>
          <p:cNvPr id="4" name="Footer Placeholder 3"/>
          <p:cNvSpPr>
            <a:spLocks noGrp="1"/>
          </p:cNvSpPr>
          <p:nvPr>
            <p:ph type="ftr" sz="quarter" idx="11"/>
          </p:nvPr>
        </p:nvSpPr>
        <p:spPr/>
        <p:txBody>
          <a:bodyPr/>
          <a:lstStyle/>
          <a:p>
            <a:r>
              <a:rPr lang="en-US"/>
              <a:t>CIRA Award Seminar </a:t>
            </a:r>
          </a:p>
        </p:txBody>
      </p:sp>
      <p:sp>
        <p:nvSpPr>
          <p:cNvPr id="5" name="Slide Number Placeholder 4"/>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68719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9/11/2018</a:t>
            </a:r>
          </a:p>
        </p:txBody>
      </p:sp>
      <p:sp>
        <p:nvSpPr>
          <p:cNvPr id="3" name="Footer Placeholder 2"/>
          <p:cNvSpPr>
            <a:spLocks noGrp="1"/>
          </p:cNvSpPr>
          <p:nvPr>
            <p:ph type="ftr" sz="quarter" idx="11"/>
          </p:nvPr>
        </p:nvSpPr>
        <p:spPr/>
        <p:txBody>
          <a:bodyPr/>
          <a:lstStyle/>
          <a:p>
            <a:r>
              <a:rPr lang="en-US"/>
              <a:t>CIRA Award Seminar </a:t>
            </a:r>
          </a:p>
        </p:txBody>
      </p:sp>
      <p:sp>
        <p:nvSpPr>
          <p:cNvPr id="4" name="Slide Number Placeholder 3"/>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3068868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9/11/2018</a:t>
            </a:r>
          </a:p>
        </p:txBody>
      </p:sp>
      <p:sp>
        <p:nvSpPr>
          <p:cNvPr id="6" name="Footer Placeholder 5"/>
          <p:cNvSpPr>
            <a:spLocks noGrp="1"/>
          </p:cNvSpPr>
          <p:nvPr>
            <p:ph type="ftr" sz="quarter" idx="11"/>
          </p:nvPr>
        </p:nvSpPr>
        <p:spPr/>
        <p:txBody>
          <a:bodyPr/>
          <a:lstStyle/>
          <a:p>
            <a:r>
              <a:rPr lang="en-US"/>
              <a:t>CIRA Award Seminar </a:t>
            </a:r>
          </a:p>
        </p:txBody>
      </p:sp>
      <p:sp>
        <p:nvSpPr>
          <p:cNvPr id="7" name="Slide Number Placeholder 6"/>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117836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7E8E-E5A4-4EDA-BAE7-A7DCC1642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9A3E9-E5A3-453F-9FF0-FB1C5E7E04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6CC09-F0FE-4208-B803-9506D28D5129}"/>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5" name="Footer Placeholder 4">
            <a:extLst>
              <a:ext uri="{FF2B5EF4-FFF2-40B4-BE49-F238E27FC236}">
                <a16:creationId xmlns:a16="http://schemas.microsoft.com/office/drawing/2014/main" id="{73F28821-AB20-419C-AE50-32F3D4890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54A94-3D52-4C06-9949-8013838C7D81}"/>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2102499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9/11/2018</a:t>
            </a:r>
          </a:p>
        </p:txBody>
      </p:sp>
      <p:sp>
        <p:nvSpPr>
          <p:cNvPr id="6" name="Footer Placeholder 5"/>
          <p:cNvSpPr>
            <a:spLocks noGrp="1"/>
          </p:cNvSpPr>
          <p:nvPr>
            <p:ph type="ftr" sz="quarter" idx="11"/>
          </p:nvPr>
        </p:nvSpPr>
        <p:spPr/>
        <p:txBody>
          <a:bodyPr/>
          <a:lstStyle/>
          <a:p>
            <a:r>
              <a:rPr lang="en-US"/>
              <a:t>CIRA Award Seminar </a:t>
            </a:r>
          </a:p>
        </p:txBody>
      </p:sp>
      <p:sp>
        <p:nvSpPr>
          <p:cNvPr id="7" name="Slide Number Placeholder 6"/>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2502471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9/11/2018</a:t>
            </a:r>
          </a:p>
        </p:txBody>
      </p:sp>
      <p:sp>
        <p:nvSpPr>
          <p:cNvPr id="5" name="Footer Placeholder 4"/>
          <p:cNvSpPr>
            <a:spLocks noGrp="1"/>
          </p:cNvSpPr>
          <p:nvPr>
            <p:ph type="ftr" sz="quarter" idx="11"/>
          </p:nvPr>
        </p:nvSpPr>
        <p:spPr/>
        <p:txBody>
          <a:bodyPr/>
          <a:lstStyle/>
          <a:p>
            <a:r>
              <a:rPr lang="en-US"/>
              <a:t>CIRA Award Seminar </a:t>
            </a:r>
          </a:p>
        </p:txBody>
      </p:sp>
      <p:sp>
        <p:nvSpPr>
          <p:cNvPr id="6" name="Slide Number Placeholder 5"/>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1657572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9/11/2018</a:t>
            </a:r>
          </a:p>
        </p:txBody>
      </p:sp>
      <p:sp>
        <p:nvSpPr>
          <p:cNvPr id="5" name="Footer Placeholder 4"/>
          <p:cNvSpPr>
            <a:spLocks noGrp="1"/>
          </p:cNvSpPr>
          <p:nvPr>
            <p:ph type="ftr" sz="quarter" idx="11"/>
          </p:nvPr>
        </p:nvSpPr>
        <p:spPr/>
        <p:txBody>
          <a:bodyPr/>
          <a:lstStyle/>
          <a:p>
            <a:r>
              <a:rPr lang="en-US"/>
              <a:t>CIRA Award Seminar </a:t>
            </a:r>
          </a:p>
        </p:txBody>
      </p:sp>
      <p:sp>
        <p:nvSpPr>
          <p:cNvPr id="6" name="Slide Number Placeholder 5"/>
          <p:cNvSpPr>
            <a:spLocks noGrp="1"/>
          </p:cNvSpPr>
          <p:nvPr>
            <p:ph type="sldNum" sz="quarter" idx="12"/>
          </p:nvPr>
        </p:nvSpPr>
        <p:spPr/>
        <p:txBody>
          <a:bodyPr/>
          <a:lstStyle/>
          <a:p>
            <a:fld id="{9BA9F903-0AEE-4ACD-B227-E9E293EF41F0}" type="slidenum">
              <a:rPr lang="en-US" smtClean="0"/>
              <a:t>‹#›</a:t>
            </a:fld>
            <a:endParaRPr lang="en-US"/>
          </a:p>
        </p:txBody>
      </p:sp>
    </p:spTree>
    <p:extLst>
      <p:ext uri="{BB962C8B-B14F-4D97-AF65-F5344CB8AC3E}">
        <p14:creationId xmlns:p14="http://schemas.microsoft.com/office/powerpoint/2010/main" val="2398578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Font typeface="NTR"/>
              <a:buChar char="–"/>
              <a:defRPr/>
            </a:lvl2pPr>
            <a:lvl3pPr marL="1371600" lvl="2" indent="-342900" algn="l">
              <a:lnSpc>
                <a:spcPct val="100000"/>
              </a:lnSpc>
              <a:spcBef>
                <a:spcPts val="500"/>
              </a:spcBef>
              <a:spcAft>
                <a:spcPts val="0"/>
              </a:spcAft>
              <a:buClr>
                <a:schemeClr val="dk1"/>
              </a:buClr>
              <a:buSzPts val="1800"/>
              <a:buFont typeface="Courier New"/>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38658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84523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38885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8" name="Google Shape;48;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3579779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a:spLocks noGrp="1"/>
          </p:cNvSpPr>
          <p:nvPr>
            <p:ph type="pic" idx="2"/>
          </p:nvPr>
        </p:nvSpPr>
        <p:spPr>
          <a:xfrm>
            <a:off x="5183188" y="987425"/>
            <a:ext cx="6172200" cy="4873625"/>
          </a:xfrm>
          <a:prstGeom prst="rect">
            <a:avLst/>
          </a:prstGeom>
          <a:noFill/>
          <a:ln>
            <a:noFill/>
          </a:ln>
        </p:spPr>
      </p:sp>
      <p:sp>
        <p:nvSpPr>
          <p:cNvPr id="52" name="Google Shape;5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8093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EBC0-248A-44B3-B0CD-04C15F049E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2E93BF-F1F7-4401-A5AC-D93123712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640532-350D-4600-AF35-680EAF8D0153}"/>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5" name="Footer Placeholder 4">
            <a:extLst>
              <a:ext uri="{FF2B5EF4-FFF2-40B4-BE49-F238E27FC236}">
                <a16:creationId xmlns:a16="http://schemas.microsoft.com/office/drawing/2014/main" id="{2AC89A55-50FB-4967-BDD1-FD7A19B61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06E83-BE0F-4225-A0A7-C70DC167D92E}"/>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279921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E8EB-A205-4B6D-A101-AF74A8B114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04530-FD73-4404-891B-7E2871CF4B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7D79FA-555C-44BF-AB0C-8DDAAF0E39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58F3F7-CA9E-497B-9046-5393944F949F}"/>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6" name="Footer Placeholder 5">
            <a:extLst>
              <a:ext uri="{FF2B5EF4-FFF2-40B4-BE49-F238E27FC236}">
                <a16:creationId xmlns:a16="http://schemas.microsoft.com/office/drawing/2014/main" id="{3AAB9C5A-FF04-44E9-8299-F12098EE6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75403-985C-40CE-AD9C-123D78A5B127}"/>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94506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5639-2FE9-4D97-9177-6C3DC78C06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5B2D17-25E8-4F31-856D-16D819730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6E9BE3-AAB4-478F-9FA7-3857551D0E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DCF4C3-6331-42CF-840C-ADF50D0E9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FD4108-0991-44DF-85A5-5378CA9645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ADCC48-2DF2-4D5A-A9F1-254DBC63FF3A}"/>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8" name="Footer Placeholder 7">
            <a:extLst>
              <a:ext uri="{FF2B5EF4-FFF2-40B4-BE49-F238E27FC236}">
                <a16:creationId xmlns:a16="http://schemas.microsoft.com/office/drawing/2014/main" id="{05B6A9F0-2DED-4767-9EEB-251B45F6B9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A1F1A9-713C-48D8-8219-774AEEABC864}"/>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361031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6AA2-E6DE-49FB-A5EB-94D6374A6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6F4BC0-E6AD-4B79-B9E9-B3CF179A2593}"/>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4" name="Footer Placeholder 3">
            <a:extLst>
              <a:ext uri="{FF2B5EF4-FFF2-40B4-BE49-F238E27FC236}">
                <a16:creationId xmlns:a16="http://schemas.microsoft.com/office/drawing/2014/main" id="{0B871844-D57C-41F9-A966-254AF3BC38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E78C07-57BF-4D56-B8AE-7655425E9D15}"/>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224835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957E0-5DB6-4273-A6AF-D77415AA71A8}"/>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3" name="Footer Placeholder 2">
            <a:extLst>
              <a:ext uri="{FF2B5EF4-FFF2-40B4-BE49-F238E27FC236}">
                <a16:creationId xmlns:a16="http://schemas.microsoft.com/office/drawing/2014/main" id="{89E77854-5C2C-4083-B5DA-26ADE66A0F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62D39E-F6F0-42F4-8D69-FF287168F4DA}"/>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108879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DD37-D35A-44AD-8DD8-4A07076EF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E6D5BE-C2CB-4205-8C65-4DFCCAE0A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730094-52D1-44DC-AB7B-9B4050B9B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034E43-7B73-4643-A014-F23AD4BF74CC}"/>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6" name="Footer Placeholder 5">
            <a:extLst>
              <a:ext uri="{FF2B5EF4-FFF2-40B4-BE49-F238E27FC236}">
                <a16:creationId xmlns:a16="http://schemas.microsoft.com/office/drawing/2014/main" id="{2ED4358B-D242-409D-87BB-82D4FCE71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43D77-64AC-4244-B675-98293E3EA9D7}"/>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153623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54A6-545F-4FDB-B749-89C507E1E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29F9E1-CB3A-4F40-AB1A-78F24CFF3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F0023B-69DE-49F0-AEDB-0B8B81DD0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4B1026-F0C6-4771-8349-9167CDE363B0}"/>
              </a:ext>
            </a:extLst>
          </p:cNvPr>
          <p:cNvSpPr>
            <a:spLocks noGrp="1"/>
          </p:cNvSpPr>
          <p:nvPr>
            <p:ph type="dt" sz="half" idx="10"/>
          </p:nvPr>
        </p:nvSpPr>
        <p:spPr/>
        <p:txBody>
          <a:bodyPr/>
          <a:lstStyle/>
          <a:p>
            <a:fld id="{DBF89177-6D69-44F2-8EB4-DADFB4EC1A57}" type="datetimeFigureOut">
              <a:rPr lang="en-US" smtClean="0"/>
              <a:t>11/4/2024</a:t>
            </a:fld>
            <a:endParaRPr lang="en-US"/>
          </a:p>
        </p:txBody>
      </p:sp>
      <p:sp>
        <p:nvSpPr>
          <p:cNvPr id="6" name="Footer Placeholder 5">
            <a:extLst>
              <a:ext uri="{FF2B5EF4-FFF2-40B4-BE49-F238E27FC236}">
                <a16:creationId xmlns:a16="http://schemas.microsoft.com/office/drawing/2014/main" id="{3480E16F-5538-458A-9F54-3EEB242D9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1AEEC3-B867-415F-92BA-A59574E95B83}"/>
              </a:ext>
            </a:extLst>
          </p:cNvPr>
          <p:cNvSpPr>
            <a:spLocks noGrp="1"/>
          </p:cNvSpPr>
          <p:nvPr>
            <p:ph type="sldNum" sz="quarter" idx="12"/>
          </p:nvPr>
        </p:nvSpPr>
        <p:spPr/>
        <p:txBody>
          <a:bodyPr/>
          <a:lstStyle/>
          <a:p>
            <a:fld id="{B9AB2346-28DF-492B-8CCF-AEB3BA4B7B4E}" type="slidenum">
              <a:rPr lang="en-US" smtClean="0"/>
              <a:t>‹#›</a:t>
            </a:fld>
            <a:endParaRPr lang="en-US"/>
          </a:p>
        </p:txBody>
      </p:sp>
    </p:spTree>
    <p:extLst>
      <p:ext uri="{BB962C8B-B14F-4D97-AF65-F5344CB8AC3E}">
        <p14:creationId xmlns:p14="http://schemas.microsoft.com/office/powerpoint/2010/main" val="19814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E95EFD-A7AF-486D-ABC8-5831C19F2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981502-B5E6-4BE0-A178-07C3BC1A7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B08CE-4743-4C7D-A2E0-495CFFB9F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89177-6D69-44F2-8EB4-DADFB4EC1A57}" type="datetimeFigureOut">
              <a:rPr lang="en-US" smtClean="0"/>
              <a:t>11/4/2024</a:t>
            </a:fld>
            <a:endParaRPr lang="en-US"/>
          </a:p>
        </p:txBody>
      </p:sp>
      <p:sp>
        <p:nvSpPr>
          <p:cNvPr id="5" name="Footer Placeholder 4">
            <a:extLst>
              <a:ext uri="{FF2B5EF4-FFF2-40B4-BE49-F238E27FC236}">
                <a16:creationId xmlns:a16="http://schemas.microsoft.com/office/drawing/2014/main" id="{38770A74-C025-489B-ACBD-94D876A65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C4067D-A042-4851-ABCB-F44DB4DB5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B2346-28DF-492B-8CCF-AEB3BA4B7B4E}" type="slidenum">
              <a:rPr lang="en-US" smtClean="0"/>
              <a:t>‹#›</a:t>
            </a:fld>
            <a:endParaRPr lang="en-US"/>
          </a:p>
        </p:txBody>
      </p:sp>
    </p:spTree>
    <p:extLst>
      <p:ext uri="{BB962C8B-B14F-4D97-AF65-F5344CB8AC3E}">
        <p14:creationId xmlns:p14="http://schemas.microsoft.com/office/powerpoint/2010/main" val="411557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2206" y="0"/>
            <a:ext cx="9014279" cy="12074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338038"/>
            <a:ext cx="11549743" cy="4887682"/>
          </a:xfrm>
          <a:prstGeom prst="rect">
            <a:avLst/>
          </a:prstGeom>
          <a:solidFill>
            <a:schemeClr val="bg1">
              <a:lumMod val="85000"/>
            </a:schemeClr>
          </a:solidFill>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86982"/>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r>
              <a:rPr lang="en-US"/>
              <a:t>9/11/2018</a:t>
            </a:r>
          </a:p>
        </p:txBody>
      </p:sp>
      <p:sp>
        <p:nvSpPr>
          <p:cNvPr id="5" name="Footer Placeholder 4"/>
          <p:cNvSpPr>
            <a:spLocks noGrp="1"/>
          </p:cNvSpPr>
          <p:nvPr>
            <p:ph type="ftr" sz="quarter" idx="3"/>
          </p:nvPr>
        </p:nvSpPr>
        <p:spPr>
          <a:xfrm>
            <a:off x="4038600" y="648698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r>
              <a:rPr lang="en-US"/>
              <a:t>CIRA Award Seminar </a:t>
            </a:r>
          </a:p>
        </p:txBody>
      </p:sp>
      <p:sp>
        <p:nvSpPr>
          <p:cNvPr id="6" name="Slide Number Placeholder 5"/>
          <p:cNvSpPr>
            <a:spLocks noGrp="1"/>
          </p:cNvSpPr>
          <p:nvPr>
            <p:ph type="sldNum" sz="quarter" idx="4"/>
          </p:nvPr>
        </p:nvSpPr>
        <p:spPr>
          <a:xfrm>
            <a:off x="8610600" y="64978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9F903-0AEE-4ACD-B227-E9E293EF41F0}" type="slidenum">
              <a:rPr lang="en-US" smtClean="0"/>
              <a:t>‹#›</a:t>
            </a:fld>
            <a:endParaRPr lang="en-US"/>
          </a:p>
        </p:txBody>
      </p:sp>
      <p:cxnSp>
        <p:nvCxnSpPr>
          <p:cNvPr id="8" name="Straight Connector 7"/>
          <p:cNvCxnSpPr/>
          <p:nvPr/>
        </p:nvCxnSpPr>
        <p:spPr>
          <a:xfrm>
            <a:off x="0" y="6356350"/>
            <a:ext cx="12192000" cy="0"/>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207407"/>
            <a:ext cx="12192000" cy="0"/>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9743" y="0"/>
            <a:ext cx="1207407" cy="1207407"/>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26484" y="171901"/>
            <a:ext cx="1665515" cy="693965"/>
          </a:xfrm>
          <a:prstGeom prst="rect">
            <a:avLst/>
          </a:prstGeom>
        </p:spPr>
      </p:pic>
    </p:spTree>
    <p:extLst>
      <p:ext uri="{BB962C8B-B14F-4D97-AF65-F5344CB8AC3E}">
        <p14:creationId xmlns:p14="http://schemas.microsoft.com/office/powerpoint/2010/main" val="2810606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Times New Roman" panose="02020603050405020304" pitchFamily="18"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Times New Roman" panose="02020603050405020304" pitchFamily="18"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p:nvPr/>
        </p:nvSpPr>
        <p:spPr>
          <a:xfrm>
            <a:off x="11361819" y="6443000"/>
            <a:ext cx="830181"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CCCCCC"/>
                </a:solidFill>
                <a:latin typeface="Calibri"/>
                <a:ea typeface="Calibri"/>
                <a:cs typeface="Calibri"/>
                <a:sym typeface="Calibri"/>
              </a:rPr>
              <a:t>‹#›</a:t>
            </a:fld>
            <a:endParaRPr sz="1400" b="0" i="0" u="none" strike="noStrike" cap="none">
              <a:solidFill>
                <a:srgbClr val="CCCCCC"/>
              </a:solidFill>
              <a:latin typeface="Calibri"/>
              <a:ea typeface="Calibri"/>
              <a:cs typeface="Calibri"/>
              <a:sym typeface="Calibri"/>
            </a:endParaRPr>
          </a:p>
        </p:txBody>
      </p:sp>
      <p:sp>
        <p:nvSpPr>
          <p:cNvPr id="20" name="Google Shape;20;p3"/>
          <p:cNvSpPr/>
          <p:nvPr/>
        </p:nvSpPr>
        <p:spPr>
          <a:xfrm>
            <a:off x="0" y="0"/>
            <a:ext cx="12192000" cy="320040"/>
          </a:xfrm>
          <a:prstGeom prst="rect">
            <a:avLst/>
          </a:prstGeom>
          <a:blipFill rotWithShape="1">
            <a:blip r:embed="rId7">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3"/>
          <p:cNvSpPr/>
          <p:nvPr/>
        </p:nvSpPr>
        <p:spPr>
          <a:xfrm>
            <a:off x="0" y="0"/>
            <a:ext cx="12192000" cy="320040"/>
          </a:xfrm>
          <a:prstGeom prst="rect">
            <a:avLst/>
          </a:prstGeom>
          <a:solidFill>
            <a:srgbClr val="0147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 name="Google Shape;22;p3"/>
          <p:cNvSpPr/>
          <p:nvPr/>
        </p:nvSpPr>
        <p:spPr>
          <a:xfrm>
            <a:off x="0" y="6401053"/>
            <a:ext cx="11656200" cy="477025"/>
          </a:xfrm>
          <a:custGeom>
            <a:avLst/>
            <a:gdLst/>
            <a:ahLst/>
            <a:cxnLst/>
            <a:rect l="l" t="t" r="r" b="b"/>
            <a:pathLst>
              <a:path w="11776909" h="540829" extrusionOk="0">
                <a:moveTo>
                  <a:pt x="0" y="13291"/>
                </a:moveTo>
                <a:lnTo>
                  <a:pt x="11543662" y="0"/>
                </a:lnTo>
                <a:lnTo>
                  <a:pt x="11776909" y="540829"/>
                </a:lnTo>
                <a:lnTo>
                  <a:pt x="0" y="540829"/>
                </a:lnTo>
                <a:lnTo>
                  <a:pt x="0" y="13291"/>
                </a:lnTo>
                <a:close/>
              </a:path>
            </a:pathLst>
          </a:custGeom>
          <a:solidFill>
            <a:srgbClr val="007D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3" name="Google Shape;23;p3"/>
          <p:cNvGrpSpPr/>
          <p:nvPr/>
        </p:nvGrpSpPr>
        <p:grpSpPr>
          <a:xfrm>
            <a:off x="108830" y="6112041"/>
            <a:ext cx="667507" cy="667507"/>
            <a:chOff x="310960" y="5520595"/>
            <a:chExt cx="1239704" cy="1239704"/>
          </a:xfrm>
        </p:grpSpPr>
        <p:sp>
          <p:nvSpPr>
            <p:cNvPr id="24" name="Google Shape;24;p3"/>
            <p:cNvSpPr/>
            <p:nvPr/>
          </p:nvSpPr>
          <p:spPr>
            <a:xfrm>
              <a:off x="310960" y="5520595"/>
              <a:ext cx="1239704" cy="123970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5" name="Google Shape;25;p3"/>
            <p:cNvPicPr preferRelativeResize="0"/>
            <p:nvPr/>
          </p:nvPicPr>
          <p:blipFill rotWithShape="1">
            <a:blip r:embed="rId8">
              <a:alphaModFix/>
            </a:blip>
            <a:srcRect/>
            <a:stretch/>
          </p:blipFill>
          <p:spPr>
            <a:xfrm>
              <a:off x="352776" y="5562411"/>
              <a:ext cx="1156072" cy="1156072"/>
            </a:xfrm>
            <a:prstGeom prst="rect">
              <a:avLst/>
            </a:prstGeom>
            <a:noFill/>
            <a:ln>
              <a:noFill/>
            </a:ln>
          </p:spPr>
        </p:pic>
      </p:grpSp>
      <p:sp>
        <p:nvSpPr>
          <p:cNvPr id="26" name="Google Shape;26;p3"/>
          <p:cNvSpPr txBox="1"/>
          <p:nvPr/>
        </p:nvSpPr>
        <p:spPr>
          <a:xfrm>
            <a:off x="923667" y="6485276"/>
            <a:ext cx="766306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lt1"/>
                </a:solidFill>
                <a:latin typeface="Calibri"/>
                <a:ea typeface="Calibri"/>
                <a:cs typeface="Calibri"/>
                <a:sym typeface="Calibri"/>
              </a:rPr>
              <a:t>National Environmental Satellite, Data, and Information Service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9295352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https://www.star.nesdis.noaa.gov/icvs/status_NPP_ATMS.php" TargetMode="External"/><Relationship Id="rId3" Type="http://schemas.openxmlformats.org/officeDocument/2006/relationships/image" Target="../media/image12.gif"/><Relationship Id="rId7"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3FF33C-000C-439A-A29E-3EA595F60BC9}"/>
              </a:ext>
            </a:extLst>
          </p:cNvPr>
          <p:cNvSpPr/>
          <p:nvPr/>
        </p:nvSpPr>
        <p:spPr>
          <a:xfrm>
            <a:off x="170353" y="1038178"/>
            <a:ext cx="3048000" cy="5355312"/>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Supported Satellites: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SNPP/ATMS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N18/AMSUA-MHS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N19/AMSUA-MHS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MetopA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/AMSUA-MHS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MetopB</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/AMSUA-MHS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F17/SSMIS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F18/SSMIS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TRMM/TMI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GPM/GMI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Megha-Tropiques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/SAPIR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NOAA-20/ATMS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MetopC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/AMSUA-MHS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JPSS-2/ATMS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Times New Roman" panose="02020603050405020304" pitchFamily="18" charset="0"/>
                <a:cs typeface="Times New Roman" panose="02020603050405020304" pitchFamily="18" charset="0"/>
                <a:sym typeface="Arial"/>
              </a:rPr>
              <a:t>TROPICS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Times New Roman" panose="02020603050405020304" pitchFamily="18" charset="0"/>
                <a:cs typeface="Times New Roman" panose="02020603050405020304" pitchFamily="18" charset="0"/>
                <a:sym typeface="Arial"/>
              </a:rPr>
              <a:t>AWS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Arial"/>
              </a:rPr>
              <a:t>EPS-SG (proxy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Arial"/>
              </a:rPr>
              <a:t>Upcoming JPSS series…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Upcoming MW sensors</a:t>
            </a:r>
          </a:p>
        </p:txBody>
      </p:sp>
      <p:graphicFrame>
        <p:nvGraphicFramePr>
          <p:cNvPr id="11" name="Diagram 10">
            <a:extLst>
              <a:ext uri="{FF2B5EF4-FFF2-40B4-BE49-F238E27FC236}">
                <a16:creationId xmlns:a16="http://schemas.microsoft.com/office/drawing/2014/main" id="{D6616A53-D436-4082-A704-4F16D76333B2}"/>
              </a:ext>
            </a:extLst>
          </p:cNvPr>
          <p:cNvGraphicFramePr/>
          <p:nvPr>
            <p:extLst>
              <p:ext uri="{D42A27DB-BD31-4B8C-83A1-F6EECF244321}">
                <p14:modId xmlns:p14="http://schemas.microsoft.com/office/powerpoint/2010/main" val="1497051373"/>
              </p:ext>
            </p:extLst>
          </p:nvPr>
        </p:nvGraphicFramePr>
        <p:xfrm>
          <a:off x="2676867" y="1038178"/>
          <a:ext cx="9344780" cy="3079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Rectangle 31">
            <a:extLst>
              <a:ext uri="{FF2B5EF4-FFF2-40B4-BE49-F238E27FC236}">
                <a16:creationId xmlns:a16="http://schemas.microsoft.com/office/drawing/2014/main" id="{31DAAC5E-2FC9-4BAD-A82A-78EBDAEA60FF}"/>
              </a:ext>
            </a:extLst>
          </p:cNvPr>
          <p:cNvSpPr/>
          <p:nvPr/>
        </p:nvSpPr>
        <p:spPr>
          <a:xfrm>
            <a:off x="2962260" y="5379701"/>
            <a:ext cx="8955313" cy="880241"/>
          </a:xfrm>
          <a:prstGeom prst="rect">
            <a:avLst/>
          </a:prstGeom>
          <a:ln>
            <a:solidFill>
              <a:srgbClr val="FF0000"/>
            </a:solidFill>
          </a:ln>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MW Only, 1D Variational Approach: Find the “most likely” atm/</a:t>
            </a:r>
            <a:r>
              <a:rPr kumimoji="0" lang="en-US" sz="1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sfc</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state that: (1) best matches the satellite measurements, and (2) is still close to an a priori estimate of the atm/</a:t>
            </a:r>
            <a:r>
              <a:rPr kumimoji="0" lang="en-US" sz="1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sfc</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conditions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Background and First Guess come from a “dynamic climatology” which varies in space and time.</a:t>
            </a:r>
          </a:p>
        </p:txBody>
      </p:sp>
      <p:sp>
        <p:nvSpPr>
          <p:cNvPr id="2" name="Title 1">
            <a:extLst>
              <a:ext uri="{FF2B5EF4-FFF2-40B4-BE49-F238E27FC236}">
                <a16:creationId xmlns:a16="http://schemas.microsoft.com/office/drawing/2014/main" id="{DFCD11E4-583E-4B84-817E-B69250D19312}"/>
              </a:ext>
            </a:extLst>
          </p:cNvPr>
          <p:cNvSpPr>
            <a:spLocks noGrp="1"/>
          </p:cNvSpPr>
          <p:nvPr>
            <p:ph type="title"/>
          </p:nvPr>
        </p:nvSpPr>
        <p:spPr>
          <a:xfrm>
            <a:off x="226031" y="125911"/>
            <a:ext cx="10664575" cy="1325563"/>
          </a:xfrm>
        </p:spPr>
        <p:txBody>
          <a:bodyPr/>
          <a:lstStyle/>
          <a:p>
            <a:r>
              <a:rPr lang="en-US" sz="3200" b="1" dirty="0"/>
              <a:t>MiRS: Microwave Integrated Retrieval System</a:t>
            </a:r>
            <a:br>
              <a:rPr lang="en-US" sz="3200" b="1" dirty="0"/>
            </a:br>
            <a:r>
              <a:rPr lang="en-US" sz="2800" b="1" dirty="0">
                <a:solidFill>
                  <a:srgbClr val="FF0000"/>
                </a:solidFill>
              </a:rPr>
              <a:t>Operational at NOAA since 2007</a:t>
            </a:r>
          </a:p>
        </p:txBody>
      </p:sp>
      <p:pic>
        <p:nvPicPr>
          <p:cNvPr id="6" name="Picture 5">
            <a:extLst>
              <a:ext uri="{FF2B5EF4-FFF2-40B4-BE49-F238E27FC236}">
                <a16:creationId xmlns:a16="http://schemas.microsoft.com/office/drawing/2014/main" id="{3AC8D83C-9CF3-4E7D-A12D-2BD97ED2DBCF}"/>
              </a:ext>
            </a:extLst>
          </p:cNvPr>
          <p:cNvPicPr>
            <a:picLocks noChangeAspect="1"/>
          </p:cNvPicPr>
          <p:nvPr/>
        </p:nvPicPr>
        <p:blipFill>
          <a:blip r:embed="rId8"/>
          <a:stretch>
            <a:fillRect/>
          </a:stretch>
        </p:blipFill>
        <p:spPr>
          <a:xfrm>
            <a:off x="10452311" y="267688"/>
            <a:ext cx="1731196" cy="721332"/>
          </a:xfrm>
          <a:prstGeom prst="rect">
            <a:avLst/>
          </a:prstGeom>
        </p:spPr>
      </p:pic>
    </p:spTree>
    <p:extLst>
      <p:ext uri="{BB962C8B-B14F-4D97-AF65-F5344CB8AC3E}">
        <p14:creationId xmlns:p14="http://schemas.microsoft.com/office/powerpoint/2010/main" val="240905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irs_adv_npoess_npp_atms_glb_20240915_niter_all_as.png">
            <a:extLst>
              <a:ext uri="{FF2B5EF4-FFF2-40B4-BE49-F238E27FC236}">
                <a16:creationId xmlns:a16="http://schemas.microsoft.com/office/drawing/2014/main" id="{DDD894BD-6BFD-484D-BE8F-DEEC64C12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9008"/>
            <a:ext cx="61912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irs_adv_npoess_npp_atms_glb_20240915_rr_all_as.png">
            <a:extLst>
              <a:ext uri="{FF2B5EF4-FFF2-40B4-BE49-F238E27FC236}">
                <a16:creationId xmlns:a16="http://schemas.microsoft.com/office/drawing/2014/main" id="{03248BAA-ACBC-4E64-8239-28919FA79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949008"/>
            <a:ext cx="61912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1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E265-0562-4453-8B9C-F1383F5F0AAD}"/>
              </a:ext>
            </a:extLst>
          </p:cNvPr>
          <p:cNvSpPr>
            <a:spLocks noGrp="1"/>
          </p:cNvSpPr>
          <p:nvPr>
            <p:ph type="title"/>
          </p:nvPr>
        </p:nvSpPr>
        <p:spPr>
          <a:xfrm>
            <a:off x="839788" y="365125"/>
            <a:ext cx="10989046" cy="1325563"/>
          </a:xfrm>
        </p:spPr>
        <p:txBody>
          <a:bodyPr/>
          <a:lstStyle/>
          <a:p>
            <a:r>
              <a:rPr lang="en-US" dirty="0"/>
              <a:t>Geophysical parameters: properly constrained and physically consistent with each other</a:t>
            </a:r>
          </a:p>
        </p:txBody>
      </p:sp>
      <p:sp>
        <p:nvSpPr>
          <p:cNvPr id="3" name="Text Placeholder 2">
            <a:extLst>
              <a:ext uri="{FF2B5EF4-FFF2-40B4-BE49-F238E27FC236}">
                <a16:creationId xmlns:a16="http://schemas.microsoft.com/office/drawing/2014/main" id="{EA3CAF97-69AF-4702-B688-9D85146002BB}"/>
              </a:ext>
            </a:extLst>
          </p:cNvPr>
          <p:cNvSpPr>
            <a:spLocks noGrp="1"/>
          </p:cNvSpPr>
          <p:nvPr>
            <p:ph type="body" idx="1"/>
          </p:nvPr>
        </p:nvSpPr>
        <p:spPr>
          <a:xfrm>
            <a:off x="839788" y="1681163"/>
            <a:ext cx="5157787" cy="823912"/>
          </a:xfrm>
        </p:spPr>
        <p:txBody>
          <a:bodyPr/>
          <a:lstStyle/>
          <a:p>
            <a:r>
              <a:rPr lang="en-US" dirty="0"/>
              <a:t>CRTM</a:t>
            </a:r>
          </a:p>
        </p:txBody>
      </p:sp>
      <p:sp>
        <p:nvSpPr>
          <p:cNvPr id="4" name="Text Placeholder 3">
            <a:extLst>
              <a:ext uri="{FF2B5EF4-FFF2-40B4-BE49-F238E27FC236}">
                <a16:creationId xmlns:a16="http://schemas.microsoft.com/office/drawing/2014/main" id="{327F3ADE-FEB1-49C6-A776-F0396D38F70F}"/>
              </a:ext>
            </a:extLst>
          </p:cNvPr>
          <p:cNvSpPr>
            <a:spLocks noGrp="1"/>
          </p:cNvSpPr>
          <p:nvPr>
            <p:ph type="body" idx="2"/>
          </p:nvPr>
        </p:nvSpPr>
        <p:spPr>
          <a:xfrm>
            <a:off x="839788" y="2505075"/>
            <a:ext cx="5157787" cy="3684588"/>
          </a:xfrm>
        </p:spPr>
        <p:txBody>
          <a:bodyPr/>
          <a:lstStyle/>
          <a:p>
            <a:r>
              <a:rPr lang="en-US" dirty="0"/>
              <a:t>Strong physical constraint how the inverted parameters are adjusted during the retrieval process Iteration by iteration</a:t>
            </a:r>
          </a:p>
        </p:txBody>
      </p:sp>
      <p:sp>
        <p:nvSpPr>
          <p:cNvPr id="5" name="Text Placeholder 4">
            <a:extLst>
              <a:ext uri="{FF2B5EF4-FFF2-40B4-BE49-F238E27FC236}">
                <a16:creationId xmlns:a16="http://schemas.microsoft.com/office/drawing/2014/main" id="{BEDB9EFC-B32B-4422-97AC-E228C68DDA74}"/>
              </a:ext>
            </a:extLst>
          </p:cNvPr>
          <p:cNvSpPr>
            <a:spLocks noGrp="1"/>
          </p:cNvSpPr>
          <p:nvPr>
            <p:ph type="body" idx="3"/>
          </p:nvPr>
        </p:nvSpPr>
        <p:spPr>
          <a:xfrm>
            <a:off x="6172200" y="1681163"/>
            <a:ext cx="5183188" cy="823912"/>
          </a:xfrm>
        </p:spPr>
        <p:txBody>
          <a:bodyPr/>
          <a:lstStyle/>
          <a:p>
            <a:r>
              <a:rPr lang="en-US" dirty="0"/>
              <a:t>Priori information</a:t>
            </a:r>
          </a:p>
        </p:txBody>
      </p:sp>
      <p:sp>
        <p:nvSpPr>
          <p:cNvPr id="6" name="Text Placeholder 5">
            <a:extLst>
              <a:ext uri="{FF2B5EF4-FFF2-40B4-BE49-F238E27FC236}">
                <a16:creationId xmlns:a16="http://schemas.microsoft.com/office/drawing/2014/main" id="{20258583-0746-46B5-9113-C6DA6FBECC3B}"/>
              </a:ext>
            </a:extLst>
          </p:cNvPr>
          <p:cNvSpPr>
            <a:spLocks noGrp="1"/>
          </p:cNvSpPr>
          <p:nvPr>
            <p:ph type="body" idx="4"/>
          </p:nvPr>
        </p:nvSpPr>
        <p:spPr>
          <a:xfrm>
            <a:off x="6172200" y="2505075"/>
            <a:ext cx="5183188" cy="3684588"/>
          </a:xfrm>
        </p:spPr>
        <p:txBody>
          <a:bodyPr/>
          <a:lstStyle/>
          <a:p>
            <a:r>
              <a:rPr lang="en-US" dirty="0"/>
              <a:t>Both surface and atmospheric parameters</a:t>
            </a:r>
          </a:p>
          <a:p>
            <a:r>
              <a:rPr lang="en-US" dirty="0"/>
              <a:t>Emissivity covariance matrix and background are for the four surface types</a:t>
            </a:r>
          </a:p>
        </p:txBody>
      </p:sp>
    </p:spTree>
    <p:extLst>
      <p:ext uri="{BB962C8B-B14F-4D97-AF65-F5344CB8AC3E}">
        <p14:creationId xmlns:p14="http://schemas.microsoft.com/office/powerpoint/2010/main" val="192041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tails are in the caption following the image">
            <a:extLst>
              <a:ext uri="{FF2B5EF4-FFF2-40B4-BE49-F238E27FC236}">
                <a16:creationId xmlns:a16="http://schemas.microsoft.com/office/drawing/2014/main" id="{09DB9D11-DE7C-429D-AF2E-2FA09D445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
            <a:ext cx="6315075" cy="632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B57B06-5B9E-4158-A2C6-461B90EE8B0B}"/>
              </a:ext>
            </a:extLst>
          </p:cNvPr>
          <p:cNvSpPr/>
          <p:nvPr/>
        </p:nvSpPr>
        <p:spPr>
          <a:xfrm>
            <a:off x="6315075" y="407015"/>
            <a:ext cx="587692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Because the state vector is inverted in one single block, the geophysical background covariance matrix in MiRS plays a critical role.</a:t>
            </a:r>
          </a:p>
        </p:txBody>
      </p:sp>
      <p:sp>
        <p:nvSpPr>
          <p:cNvPr id="5" name="Rectangle 4">
            <a:extLst>
              <a:ext uri="{FF2B5EF4-FFF2-40B4-BE49-F238E27FC236}">
                <a16:creationId xmlns:a16="http://schemas.microsoft.com/office/drawing/2014/main" id="{42404130-34EA-4777-9518-704C77F1A7A8}"/>
              </a:ext>
            </a:extLst>
          </p:cNvPr>
          <p:cNvSpPr/>
          <p:nvPr/>
        </p:nvSpPr>
        <p:spPr>
          <a:xfrm>
            <a:off x="6315075" y="1744395"/>
            <a:ext cx="58769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This matrix represents the natural correlations between all parameters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0F15CE1-268E-4F8C-9AC1-DB60046CA8E3}"/>
              </a:ext>
            </a:extLst>
          </p:cNvPr>
          <p:cNvSpPr/>
          <p:nvPr/>
        </p:nvSpPr>
        <p:spPr>
          <a:xfrm>
            <a:off x="6315075" y="2804776"/>
            <a:ext cx="587692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actual retrieval is performed in a reduced space using an EOF projection, therefore ensuring a stable and fast inversion</a:t>
            </a:r>
          </a:p>
        </p:txBody>
      </p:sp>
      <p:sp>
        <p:nvSpPr>
          <p:cNvPr id="2" name="Rectangle 1">
            <a:extLst>
              <a:ext uri="{FF2B5EF4-FFF2-40B4-BE49-F238E27FC236}">
                <a16:creationId xmlns:a16="http://schemas.microsoft.com/office/drawing/2014/main" id="{0233B108-12A5-4BFF-A081-25F9B8C22019}"/>
              </a:ext>
            </a:extLst>
          </p:cNvPr>
          <p:cNvSpPr/>
          <p:nvPr/>
        </p:nvSpPr>
        <p:spPr>
          <a:xfrm>
            <a:off x="6315075" y="4318615"/>
            <a:ext cx="5876925" cy="646331"/>
          </a:xfrm>
          <a:prstGeom prst="rect">
            <a:avLst/>
          </a:prstGeom>
        </p:spPr>
        <p:txBody>
          <a:bodyPr wrap="square">
            <a:spAutoFit/>
          </a:bodyPr>
          <a:lstStyle/>
          <a:p>
            <a:r>
              <a:rPr lang="en-US" dirty="0">
                <a:solidFill>
                  <a:srgbClr val="000000"/>
                </a:solidFill>
                <a:latin typeface="Open Sans"/>
              </a:rPr>
              <a:t>No information from forecast runs is used in MiRS, including surface pressure.</a:t>
            </a:r>
            <a:endParaRPr lang="en-US" dirty="0"/>
          </a:p>
        </p:txBody>
      </p:sp>
    </p:spTree>
    <p:extLst>
      <p:ext uri="{BB962C8B-B14F-4D97-AF65-F5344CB8AC3E}">
        <p14:creationId xmlns:p14="http://schemas.microsoft.com/office/powerpoint/2010/main" val="29414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tails are in the caption following the image">
            <a:extLst>
              <a:ext uri="{FF2B5EF4-FFF2-40B4-BE49-F238E27FC236}">
                <a16:creationId xmlns:a16="http://schemas.microsoft.com/office/drawing/2014/main" id="{C9F79CA3-71CB-416C-BD75-7744942C6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 y="590174"/>
            <a:ext cx="6319519" cy="44200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4067306-7252-472D-9C47-1E766ACAC72B}"/>
              </a:ext>
            </a:extLst>
          </p:cNvPr>
          <p:cNvSpPr/>
          <p:nvPr/>
        </p:nvSpPr>
        <p:spPr>
          <a:xfrm>
            <a:off x="6725920" y="874375"/>
            <a:ext cx="5466080" cy="1200329"/>
          </a:xfrm>
          <a:prstGeom prst="rect">
            <a:avLst/>
          </a:prstGeom>
        </p:spPr>
        <p:txBody>
          <a:bodyPr wrap="square">
            <a:spAutoFit/>
          </a:bodyPr>
          <a:lstStyle/>
          <a:p>
            <a:r>
              <a:rPr lang="en-US" dirty="0">
                <a:solidFill>
                  <a:srgbClr val="000000"/>
                </a:solidFill>
                <a:latin typeface="Open Sans"/>
              </a:rPr>
              <a:t>It is important that the variance is adequate to allow emissivity departures from the background values if the signal from surface-sensitive channels (determined from CRTM </a:t>
            </a:r>
            <a:r>
              <a:rPr lang="en-US" dirty="0" err="1">
                <a:solidFill>
                  <a:srgbClr val="000000"/>
                </a:solidFill>
                <a:latin typeface="Open Sans"/>
              </a:rPr>
              <a:t>jacobians</a:t>
            </a:r>
            <a:r>
              <a:rPr lang="en-US" dirty="0">
                <a:solidFill>
                  <a:srgbClr val="000000"/>
                </a:solidFill>
                <a:latin typeface="Open Sans"/>
              </a:rPr>
              <a:t>)</a:t>
            </a:r>
            <a:endParaRPr lang="en-US" dirty="0"/>
          </a:p>
        </p:txBody>
      </p:sp>
      <p:sp>
        <p:nvSpPr>
          <p:cNvPr id="8" name="Rectangle 7">
            <a:extLst>
              <a:ext uri="{FF2B5EF4-FFF2-40B4-BE49-F238E27FC236}">
                <a16:creationId xmlns:a16="http://schemas.microsoft.com/office/drawing/2014/main" id="{56CB0D24-32DA-4853-B4F1-011B65148ECA}"/>
              </a:ext>
            </a:extLst>
          </p:cNvPr>
          <p:cNvSpPr/>
          <p:nvPr/>
        </p:nvSpPr>
        <p:spPr>
          <a:xfrm>
            <a:off x="6725920" y="2197974"/>
            <a:ext cx="5547360" cy="2585323"/>
          </a:xfrm>
          <a:prstGeom prst="rect">
            <a:avLst/>
          </a:prstGeom>
        </p:spPr>
        <p:txBody>
          <a:bodyPr wrap="square">
            <a:spAutoFit/>
          </a:bodyPr>
          <a:lstStyle/>
          <a:p>
            <a:r>
              <a:rPr lang="en-US" dirty="0">
                <a:solidFill>
                  <a:srgbClr val="000000"/>
                </a:solidFill>
                <a:latin typeface="Open Sans"/>
              </a:rPr>
              <a:t>For example, heavy rainfall events and the resulting added soil moisture to land surface dramatically affects the magnitude and shape of the land emissivity spectrum. </a:t>
            </a:r>
          </a:p>
          <a:p>
            <a:endParaRPr lang="en-US" dirty="0">
              <a:solidFill>
                <a:srgbClr val="000000"/>
              </a:solidFill>
              <a:latin typeface="Open Sans"/>
            </a:endParaRPr>
          </a:p>
          <a:p>
            <a:r>
              <a:rPr lang="en-US" dirty="0">
                <a:solidFill>
                  <a:srgbClr val="000000"/>
                </a:solidFill>
                <a:latin typeface="Open Sans"/>
              </a:rPr>
              <a:t>The loose constraint in the background covariance will allow accommodating this situation and will permit the algorithm to converge toward the solution.</a:t>
            </a:r>
            <a:endParaRPr lang="en-US" dirty="0"/>
          </a:p>
        </p:txBody>
      </p:sp>
    </p:spTree>
    <p:extLst>
      <p:ext uri="{BB962C8B-B14F-4D97-AF65-F5344CB8AC3E}">
        <p14:creationId xmlns:p14="http://schemas.microsoft.com/office/powerpoint/2010/main" val="3505970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A137-A5D1-4BBD-BC8A-26DF99B3B82F}"/>
              </a:ext>
            </a:extLst>
          </p:cNvPr>
          <p:cNvSpPr>
            <a:spLocks noGrp="1"/>
          </p:cNvSpPr>
          <p:nvPr>
            <p:ph type="title"/>
          </p:nvPr>
        </p:nvSpPr>
        <p:spPr/>
        <p:txBody>
          <a:bodyPr/>
          <a:lstStyle/>
          <a:p>
            <a:r>
              <a:rPr lang="en-US" dirty="0"/>
              <a:t>Extension to new sensors</a:t>
            </a:r>
          </a:p>
        </p:txBody>
      </p:sp>
      <p:sp>
        <p:nvSpPr>
          <p:cNvPr id="3" name="Text Placeholder 2">
            <a:extLst>
              <a:ext uri="{FF2B5EF4-FFF2-40B4-BE49-F238E27FC236}">
                <a16:creationId xmlns:a16="http://schemas.microsoft.com/office/drawing/2014/main" id="{646DF3B9-6D5C-418E-9607-494A7C89DC35}"/>
              </a:ext>
            </a:extLst>
          </p:cNvPr>
          <p:cNvSpPr>
            <a:spLocks noGrp="1"/>
          </p:cNvSpPr>
          <p:nvPr>
            <p:ph type="body" idx="1"/>
          </p:nvPr>
        </p:nvSpPr>
        <p:spPr>
          <a:xfrm>
            <a:off x="862014" y="870197"/>
            <a:ext cx="5157787" cy="823912"/>
          </a:xfrm>
        </p:spPr>
        <p:txBody>
          <a:bodyPr/>
          <a:lstStyle/>
          <a:p>
            <a:r>
              <a:rPr lang="en-US" dirty="0"/>
              <a:t>CRTM  (be provided)</a:t>
            </a:r>
          </a:p>
        </p:txBody>
      </p:sp>
      <p:sp>
        <p:nvSpPr>
          <p:cNvPr id="4" name="Text Placeholder 3">
            <a:extLst>
              <a:ext uri="{FF2B5EF4-FFF2-40B4-BE49-F238E27FC236}">
                <a16:creationId xmlns:a16="http://schemas.microsoft.com/office/drawing/2014/main" id="{FAA220F0-4BBC-4946-93AF-6F912DB1CC1E}"/>
              </a:ext>
            </a:extLst>
          </p:cNvPr>
          <p:cNvSpPr>
            <a:spLocks noGrp="1"/>
          </p:cNvSpPr>
          <p:nvPr>
            <p:ph type="body" idx="2"/>
          </p:nvPr>
        </p:nvSpPr>
        <p:spPr>
          <a:xfrm>
            <a:off x="862014" y="1547843"/>
            <a:ext cx="5157787" cy="700481"/>
          </a:xfrm>
        </p:spPr>
        <p:txBody>
          <a:bodyPr/>
          <a:lstStyle/>
          <a:p>
            <a:r>
              <a:rPr lang="en-US" dirty="0"/>
              <a:t>Coefficients for the sensor</a:t>
            </a:r>
          </a:p>
        </p:txBody>
      </p:sp>
      <p:sp>
        <p:nvSpPr>
          <p:cNvPr id="5" name="Text Placeholder 4">
            <a:extLst>
              <a:ext uri="{FF2B5EF4-FFF2-40B4-BE49-F238E27FC236}">
                <a16:creationId xmlns:a16="http://schemas.microsoft.com/office/drawing/2014/main" id="{5F6FD1F2-427F-46FB-A1F9-A0C8DEF3E0CF}"/>
              </a:ext>
            </a:extLst>
          </p:cNvPr>
          <p:cNvSpPr>
            <a:spLocks noGrp="1"/>
          </p:cNvSpPr>
          <p:nvPr>
            <p:ph type="body" idx="3"/>
          </p:nvPr>
        </p:nvSpPr>
        <p:spPr>
          <a:xfrm>
            <a:off x="6172200" y="1065149"/>
            <a:ext cx="5183188" cy="823912"/>
          </a:xfrm>
        </p:spPr>
        <p:txBody>
          <a:bodyPr/>
          <a:lstStyle/>
          <a:p>
            <a:r>
              <a:rPr lang="en-US" dirty="0"/>
              <a:t>Footprint matching	</a:t>
            </a:r>
          </a:p>
        </p:txBody>
      </p:sp>
      <p:sp>
        <p:nvSpPr>
          <p:cNvPr id="6" name="Text Placeholder 5">
            <a:extLst>
              <a:ext uri="{FF2B5EF4-FFF2-40B4-BE49-F238E27FC236}">
                <a16:creationId xmlns:a16="http://schemas.microsoft.com/office/drawing/2014/main" id="{2CAF118F-A1D4-4CA1-91CB-FD7C199D2782}"/>
              </a:ext>
            </a:extLst>
          </p:cNvPr>
          <p:cNvSpPr>
            <a:spLocks noGrp="1"/>
          </p:cNvSpPr>
          <p:nvPr>
            <p:ph type="body" idx="4"/>
          </p:nvPr>
        </p:nvSpPr>
        <p:spPr>
          <a:xfrm>
            <a:off x="6172200" y="1889061"/>
            <a:ext cx="5183188" cy="1855169"/>
          </a:xfrm>
        </p:spPr>
        <p:txBody>
          <a:bodyPr/>
          <a:lstStyle/>
          <a:p>
            <a:r>
              <a:rPr lang="en-US" dirty="0"/>
              <a:t>AMSUA and MHS have different resolutions</a:t>
            </a:r>
          </a:p>
          <a:p>
            <a:r>
              <a:rPr lang="en-US" dirty="0"/>
              <a:t>ATMS channels have different resolutions</a:t>
            </a:r>
          </a:p>
        </p:txBody>
      </p:sp>
      <p:sp>
        <p:nvSpPr>
          <p:cNvPr id="7" name="Text Placeholder 2">
            <a:extLst>
              <a:ext uri="{FF2B5EF4-FFF2-40B4-BE49-F238E27FC236}">
                <a16:creationId xmlns:a16="http://schemas.microsoft.com/office/drawing/2014/main" id="{DC5ADE0E-5D0A-40FB-A62C-AA077AC5FA4C}"/>
              </a:ext>
            </a:extLst>
          </p:cNvPr>
          <p:cNvSpPr txBox="1">
            <a:spLocks/>
          </p:cNvSpPr>
          <p:nvPr/>
        </p:nvSpPr>
        <p:spPr>
          <a:xfrm>
            <a:off x="836611" y="2921098"/>
            <a:ext cx="5157787" cy="82391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cs typeface="Calibri"/>
                <a:sym typeface="Calibri"/>
              </a:rPr>
              <a:t>Bias correction	 </a:t>
            </a:r>
          </a:p>
        </p:txBody>
      </p:sp>
      <p:sp>
        <p:nvSpPr>
          <p:cNvPr id="8" name="Text Placeholder 3">
            <a:extLst>
              <a:ext uri="{FF2B5EF4-FFF2-40B4-BE49-F238E27FC236}">
                <a16:creationId xmlns:a16="http://schemas.microsoft.com/office/drawing/2014/main" id="{0454A347-8017-4487-AA1B-0549DC62BC86}"/>
              </a:ext>
            </a:extLst>
          </p:cNvPr>
          <p:cNvSpPr txBox="1">
            <a:spLocks/>
          </p:cNvSpPr>
          <p:nvPr/>
        </p:nvSpPr>
        <p:spPr>
          <a:xfrm>
            <a:off x="836610" y="3661692"/>
            <a:ext cx="5157787" cy="14589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lang="en-US" kern="0" dirty="0">
                <a:solidFill>
                  <a:srgbClr val="000000"/>
                </a:solidFill>
              </a:rPr>
              <a:t>Four days with one day for each season based on ECMWF and forward operator CRTM</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9" name="Text Placeholder 2">
            <a:extLst>
              <a:ext uri="{FF2B5EF4-FFF2-40B4-BE49-F238E27FC236}">
                <a16:creationId xmlns:a16="http://schemas.microsoft.com/office/drawing/2014/main" id="{8651FAC8-7CE4-45EA-BA4D-62F57BF9AD00}"/>
              </a:ext>
            </a:extLst>
          </p:cNvPr>
          <p:cNvSpPr txBox="1">
            <a:spLocks/>
          </p:cNvSpPr>
          <p:nvPr/>
        </p:nvSpPr>
        <p:spPr>
          <a:xfrm>
            <a:off x="862014" y="1863052"/>
            <a:ext cx="5157787" cy="82391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cs typeface="Calibri"/>
                <a:sym typeface="Calibri"/>
              </a:rPr>
              <a:t>Covariance Matrix	 </a:t>
            </a:r>
          </a:p>
        </p:txBody>
      </p:sp>
      <p:sp>
        <p:nvSpPr>
          <p:cNvPr id="10" name="Text Placeholder 3">
            <a:extLst>
              <a:ext uri="{FF2B5EF4-FFF2-40B4-BE49-F238E27FC236}">
                <a16:creationId xmlns:a16="http://schemas.microsoft.com/office/drawing/2014/main" id="{4CD50499-2D44-4295-9314-62B85F00DB82}"/>
              </a:ext>
            </a:extLst>
          </p:cNvPr>
          <p:cNvSpPr txBox="1">
            <a:spLocks/>
          </p:cNvSpPr>
          <p:nvPr/>
        </p:nvSpPr>
        <p:spPr>
          <a:xfrm>
            <a:off x="836612" y="2668837"/>
            <a:ext cx="5157787" cy="8143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cs typeface="Calibri"/>
                <a:sym typeface="Calibri"/>
              </a:rPr>
              <a:t>Surface parameters </a:t>
            </a:r>
          </a:p>
        </p:txBody>
      </p:sp>
      <p:sp>
        <p:nvSpPr>
          <p:cNvPr id="11" name="Text Placeholder 2">
            <a:extLst>
              <a:ext uri="{FF2B5EF4-FFF2-40B4-BE49-F238E27FC236}">
                <a16:creationId xmlns:a16="http://schemas.microsoft.com/office/drawing/2014/main" id="{4E9BA83B-BCC7-4068-956F-C6B2227E3292}"/>
              </a:ext>
            </a:extLst>
          </p:cNvPr>
          <p:cNvSpPr txBox="1">
            <a:spLocks/>
          </p:cNvSpPr>
          <p:nvPr/>
        </p:nvSpPr>
        <p:spPr>
          <a:xfrm>
            <a:off x="6197605" y="3744230"/>
            <a:ext cx="5636895" cy="82391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cs typeface="Calibri"/>
                <a:sym typeface="Calibri"/>
              </a:rPr>
              <a:t>Fine tuning based on the initial results </a:t>
            </a:r>
          </a:p>
        </p:txBody>
      </p:sp>
      <p:sp>
        <p:nvSpPr>
          <p:cNvPr id="12" name="Text Placeholder 3">
            <a:extLst>
              <a:ext uri="{FF2B5EF4-FFF2-40B4-BE49-F238E27FC236}">
                <a16:creationId xmlns:a16="http://schemas.microsoft.com/office/drawing/2014/main" id="{37CEB4DE-55BE-4C16-AFD2-8E7670173289}"/>
              </a:ext>
            </a:extLst>
          </p:cNvPr>
          <p:cNvSpPr txBox="1">
            <a:spLocks/>
          </p:cNvSpPr>
          <p:nvPr/>
        </p:nvSpPr>
        <p:spPr>
          <a:xfrm>
            <a:off x="6197605" y="4568142"/>
            <a:ext cx="5157787" cy="8143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lang="en-US" kern="0" dirty="0">
                <a:solidFill>
                  <a:srgbClr val="000000"/>
                </a:solidFill>
              </a:rPr>
              <a:t>Tuning parameters for both 1</a:t>
            </a:r>
            <a:r>
              <a:rPr lang="en-US" kern="0" baseline="30000" dirty="0">
                <a:solidFill>
                  <a:srgbClr val="000000"/>
                </a:solidFill>
              </a:rPr>
              <a:t>st</a:t>
            </a:r>
            <a:r>
              <a:rPr lang="en-US" kern="0" dirty="0">
                <a:solidFill>
                  <a:srgbClr val="000000"/>
                </a:solidFill>
              </a:rPr>
              <a:t> and 2</a:t>
            </a:r>
            <a:r>
              <a:rPr lang="en-US" kern="0" baseline="30000" dirty="0">
                <a:solidFill>
                  <a:srgbClr val="000000"/>
                </a:solidFill>
              </a:rPr>
              <a:t>nd</a:t>
            </a:r>
            <a:r>
              <a:rPr lang="en-US" kern="0" dirty="0">
                <a:solidFill>
                  <a:srgbClr val="000000"/>
                </a:solidFill>
              </a:rPr>
              <a:t> attempts</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5" name="Text Placeholder 2">
            <a:extLst>
              <a:ext uri="{FF2B5EF4-FFF2-40B4-BE49-F238E27FC236}">
                <a16:creationId xmlns:a16="http://schemas.microsoft.com/office/drawing/2014/main" id="{40595C43-67E1-47AE-B05E-3E8CD25597B8}"/>
              </a:ext>
            </a:extLst>
          </p:cNvPr>
          <p:cNvSpPr txBox="1">
            <a:spLocks/>
          </p:cNvSpPr>
          <p:nvPr/>
        </p:nvSpPr>
        <p:spPr>
          <a:xfrm>
            <a:off x="989011" y="4690542"/>
            <a:ext cx="5157787" cy="82391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cs typeface="Calibri"/>
                <a:sym typeface="Calibri"/>
              </a:rPr>
              <a:t>Emissivity Catalog	 </a:t>
            </a:r>
          </a:p>
        </p:txBody>
      </p:sp>
      <p:sp>
        <p:nvSpPr>
          <p:cNvPr id="16" name="Text Placeholder 3">
            <a:extLst>
              <a:ext uri="{FF2B5EF4-FFF2-40B4-BE49-F238E27FC236}">
                <a16:creationId xmlns:a16="http://schemas.microsoft.com/office/drawing/2014/main" id="{634DC35D-4429-4B0A-AC39-71B250454A02}"/>
              </a:ext>
            </a:extLst>
          </p:cNvPr>
          <p:cNvSpPr txBox="1">
            <a:spLocks/>
          </p:cNvSpPr>
          <p:nvPr/>
        </p:nvSpPr>
        <p:spPr>
          <a:xfrm>
            <a:off x="989010" y="5431136"/>
            <a:ext cx="5157787" cy="14589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lang="en-US" kern="0" dirty="0">
                <a:solidFill>
                  <a:srgbClr val="000000"/>
                </a:solidFill>
              </a:rPr>
              <a:t>Over snow and ice surfaces</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51543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9F7D0D-10B0-4490-BE9D-AF2D88D677C0}"/>
              </a:ext>
            </a:extLst>
          </p:cNvPr>
          <p:cNvPicPr>
            <a:picLocks noChangeAspect="1"/>
          </p:cNvPicPr>
          <p:nvPr/>
        </p:nvPicPr>
        <p:blipFill>
          <a:blip r:embed="rId2"/>
          <a:stretch>
            <a:fillRect/>
          </a:stretch>
        </p:blipFill>
        <p:spPr>
          <a:xfrm>
            <a:off x="258574" y="237467"/>
            <a:ext cx="11674852" cy="6383065"/>
          </a:xfrm>
          <a:prstGeom prst="rect">
            <a:avLst/>
          </a:prstGeom>
        </p:spPr>
      </p:pic>
    </p:spTree>
    <p:extLst>
      <p:ext uri="{BB962C8B-B14F-4D97-AF65-F5344CB8AC3E}">
        <p14:creationId xmlns:p14="http://schemas.microsoft.com/office/powerpoint/2010/main" val="77453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975" y="232313"/>
            <a:ext cx="10515600" cy="1325563"/>
          </a:xfrm>
        </p:spPr>
        <p:txBody>
          <a:bodyPr>
            <a:normAutofit/>
          </a:bodyPr>
          <a:lstStyle/>
          <a:p>
            <a:r>
              <a:rPr lang="en-US" sz="3200" b="1" dirty="0"/>
              <a:t>Mathematical Basis: MiRS Cost Function Minimization</a:t>
            </a:r>
          </a:p>
        </p:txBody>
      </p:sp>
      <p:sp>
        <p:nvSpPr>
          <p:cNvPr id="3" name="Content Placeholder 2"/>
          <p:cNvSpPr>
            <a:spLocks noGrp="1"/>
          </p:cNvSpPr>
          <p:nvPr>
            <p:ph idx="1"/>
          </p:nvPr>
        </p:nvSpPr>
        <p:spPr>
          <a:xfrm>
            <a:off x="321128" y="1238102"/>
            <a:ext cx="11549743" cy="4887682"/>
          </a:xfrm>
        </p:spPr>
        <p:txBody>
          <a:bodyPr/>
          <a:lstStyle/>
          <a:p>
            <a:r>
              <a:rPr lang="en-US" dirty="0"/>
              <a:t>Cost Function to Minimize</a:t>
            </a:r>
          </a:p>
          <a:p>
            <a:endParaRPr lang="en-US" dirty="0"/>
          </a:p>
          <a:p>
            <a:endParaRPr lang="en-US" dirty="0"/>
          </a:p>
          <a:p>
            <a:endParaRPr lang="en-US" dirty="0"/>
          </a:p>
          <a:p>
            <a:pPr marL="114300" indent="0">
              <a:buNone/>
            </a:pPr>
            <a:endParaRPr lang="en-US" sz="2600" dirty="0"/>
          </a:p>
          <a:p>
            <a:r>
              <a:rPr lang="en-US" sz="2600" dirty="0"/>
              <a:t>Rain Rate is based on a post-process parameterization: </a:t>
            </a:r>
          </a:p>
          <a:p>
            <a:endParaRPr lang="en-US" dirty="0"/>
          </a:p>
        </p:txBody>
      </p:sp>
      <p:grpSp>
        <p:nvGrpSpPr>
          <p:cNvPr id="7" name="Group 6"/>
          <p:cNvGrpSpPr/>
          <p:nvPr/>
        </p:nvGrpSpPr>
        <p:grpSpPr>
          <a:xfrm>
            <a:off x="833207" y="2043457"/>
            <a:ext cx="7224712" cy="1652782"/>
            <a:chOff x="838200" y="1676287"/>
            <a:chExt cx="6730359" cy="1383724"/>
          </a:xfrm>
        </p:grpSpPr>
        <p:graphicFrame>
          <p:nvGraphicFramePr>
            <p:cNvPr id="8" name="Object 6"/>
            <p:cNvGraphicFramePr>
              <a:graphicFrameLocks noChangeAspect="1"/>
            </p:cNvGraphicFramePr>
            <p:nvPr>
              <p:extLst/>
            </p:nvPr>
          </p:nvGraphicFramePr>
          <p:xfrm>
            <a:off x="838200" y="1676287"/>
            <a:ext cx="6730359" cy="623333"/>
          </p:xfrm>
          <a:graphic>
            <a:graphicData uri="http://schemas.openxmlformats.org/presentationml/2006/ole">
              <mc:AlternateContent xmlns:mc="http://schemas.openxmlformats.org/markup-compatibility/2006">
                <mc:Choice xmlns:v="urn:schemas-microsoft-com:vml" Requires="v">
                  <p:oleObj spid="_x0000_s1177" name="Equation" r:id="rId4" imgW="4660560" imgH="431640" progId="Equation.3">
                    <p:embed/>
                  </p:oleObj>
                </mc:Choice>
                <mc:Fallback>
                  <p:oleObj name="Equation" r:id="rId4" imgW="4660560" imgH="431640" progId="Equation.3">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76287"/>
                          <a:ext cx="6730359" cy="623333"/>
                        </a:xfrm>
                        <a:prstGeom prst="rect">
                          <a:avLst/>
                        </a:prstGeom>
                        <a:noFill/>
                        <a:ln>
                          <a:noFill/>
                        </a:ln>
                        <a:effectLst/>
                        <a:extLst/>
                      </p:spPr>
                    </p:pic>
                  </p:oleObj>
                </mc:Fallback>
              </mc:AlternateContent>
            </a:graphicData>
          </a:graphic>
        </p:graphicFrame>
        <p:grpSp>
          <p:nvGrpSpPr>
            <p:cNvPr id="9" name="Group 22"/>
            <p:cNvGrpSpPr/>
            <p:nvPr/>
          </p:nvGrpSpPr>
          <p:grpSpPr>
            <a:xfrm>
              <a:off x="1206212" y="2210750"/>
              <a:ext cx="6362346" cy="849261"/>
              <a:chOff x="825212" y="2363150"/>
              <a:chExt cx="6362346" cy="849261"/>
            </a:xfrm>
          </p:grpSpPr>
          <p:sp>
            <p:nvSpPr>
              <p:cNvPr id="10" name="AutoShape 7"/>
              <p:cNvSpPr>
                <a:spLocks noChangeAspect="1"/>
              </p:cNvSpPr>
              <p:nvPr/>
            </p:nvSpPr>
            <p:spPr bwMode="auto">
              <a:xfrm rot="16200000">
                <a:off x="2401922" y="1306807"/>
                <a:ext cx="195751" cy="2415627"/>
              </a:xfrm>
              <a:prstGeom prst="leftBrace">
                <a:avLst>
                  <a:gd name="adj1" fmla="val 102836"/>
                  <a:gd name="adj2" fmla="val 51250"/>
                </a:avLst>
              </a:prstGeom>
              <a:noFill/>
              <a:ln w="15875">
                <a:solidFill>
                  <a:srgbClr val="00FF00"/>
                </a:solidFill>
                <a:round/>
                <a:headEnd/>
                <a:tailEnd/>
              </a:ln>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Calibri" panose="020F0502020204030204"/>
                  <a:ea typeface="+mn-ea"/>
                  <a:cs typeface="Arial"/>
                  <a:sym typeface="Arial"/>
                </a:endParaRPr>
              </a:p>
            </p:txBody>
          </p:sp>
          <p:sp>
            <p:nvSpPr>
              <p:cNvPr id="11" name="Text Box 9"/>
              <p:cNvSpPr txBox="1">
                <a:spLocks noChangeArrowheads="1"/>
              </p:cNvSpPr>
              <p:nvPr/>
            </p:nvSpPr>
            <p:spPr bwMode="auto">
              <a:xfrm>
                <a:off x="825212" y="2612496"/>
                <a:ext cx="3267677" cy="28344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FF0000"/>
                    </a:solidFill>
                    <a:effectLst/>
                    <a:uLnTx/>
                    <a:uFillTx/>
                    <a:latin typeface="Calibri" panose="020F0502020204030204"/>
                    <a:ea typeface="+mn-ea"/>
                    <a:cs typeface="Arial"/>
                    <a:sym typeface="Arial"/>
                  </a:rPr>
                  <a:t>Bkg</a:t>
                </a:r>
                <a:r>
                  <a:rPr kumimoji="0" lang="en-US" sz="1600" b="1" i="0" u="none" strike="noStrike" kern="0" cap="none" spc="0" normalizeH="0" baseline="0" noProof="0" dirty="0">
                    <a:ln>
                      <a:noFill/>
                    </a:ln>
                    <a:solidFill>
                      <a:srgbClr val="FF0000"/>
                    </a:solidFill>
                    <a:effectLst/>
                    <a:uLnTx/>
                    <a:uFillTx/>
                    <a:latin typeface="Calibri" panose="020F0502020204030204"/>
                    <a:ea typeface="+mn-ea"/>
                    <a:cs typeface="Arial"/>
                    <a:sym typeface="Arial"/>
                  </a:rPr>
                  <a:t>-departure normalized by </a:t>
                </a:r>
                <a:r>
                  <a:rPr kumimoji="0" lang="en-US" sz="1600" b="1" i="0" u="none" strike="noStrike" kern="0" cap="none" spc="0" normalizeH="0" baseline="0" noProof="0" dirty="0" err="1">
                    <a:ln>
                      <a:noFill/>
                    </a:ln>
                    <a:solidFill>
                      <a:srgbClr val="FF0000"/>
                    </a:solidFill>
                    <a:effectLst/>
                    <a:uLnTx/>
                    <a:uFillTx/>
                    <a:latin typeface="Calibri" panose="020F0502020204030204"/>
                    <a:ea typeface="+mn-ea"/>
                    <a:cs typeface="Arial"/>
                    <a:sym typeface="Arial"/>
                  </a:rPr>
                  <a:t>Bkg</a:t>
                </a:r>
                <a:r>
                  <a:rPr kumimoji="0" lang="en-US" sz="1600" b="1" i="0" u="none" strike="noStrike" kern="0" cap="none" spc="0" normalizeH="0" baseline="0" noProof="0" dirty="0">
                    <a:ln>
                      <a:noFill/>
                    </a:ln>
                    <a:solidFill>
                      <a:srgbClr val="FF0000"/>
                    </a:solidFill>
                    <a:effectLst/>
                    <a:uLnTx/>
                    <a:uFillTx/>
                    <a:latin typeface="Calibri" panose="020F0502020204030204"/>
                    <a:ea typeface="+mn-ea"/>
                    <a:cs typeface="Arial"/>
                    <a:sym typeface="Arial"/>
                  </a:rPr>
                  <a:t> Error</a:t>
                </a:r>
              </a:p>
            </p:txBody>
          </p:sp>
          <p:sp>
            <p:nvSpPr>
              <p:cNvPr id="12" name="Text Box 10"/>
              <p:cNvSpPr txBox="1">
                <a:spLocks noChangeArrowheads="1"/>
              </p:cNvSpPr>
              <p:nvPr/>
            </p:nvSpPr>
            <p:spPr bwMode="auto">
              <a:xfrm>
                <a:off x="4317838" y="2516692"/>
                <a:ext cx="2869720" cy="695719"/>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Calibri" panose="020F0502020204030204"/>
                    <a:ea typeface="+mn-ea"/>
                    <a:cs typeface="Arial"/>
                    <a:sym typeface="Arial"/>
                  </a:rPr>
                  <a:t>Measurements-departure normalized by </a:t>
                </a:r>
                <a:r>
                  <a:rPr kumimoji="0" lang="en-US" sz="1600" b="1" i="0" u="none" strike="noStrike" kern="0" cap="none" spc="0" normalizeH="0" baseline="0" noProof="0" dirty="0" err="1">
                    <a:ln>
                      <a:noFill/>
                    </a:ln>
                    <a:solidFill>
                      <a:srgbClr val="FF0000"/>
                    </a:solidFill>
                    <a:effectLst/>
                    <a:uLnTx/>
                    <a:uFillTx/>
                    <a:latin typeface="Calibri" panose="020F0502020204030204"/>
                    <a:ea typeface="+mn-ea"/>
                    <a:cs typeface="Arial"/>
                    <a:sym typeface="Arial"/>
                  </a:rPr>
                  <a:t>Measurements+Modeling</a:t>
                </a:r>
                <a:r>
                  <a:rPr kumimoji="0" lang="en-US" sz="1600" b="1" i="0" u="none" strike="noStrike" kern="0" cap="none" spc="0" normalizeH="0" baseline="0" noProof="0" dirty="0">
                    <a:ln>
                      <a:noFill/>
                    </a:ln>
                    <a:solidFill>
                      <a:srgbClr val="FF0000"/>
                    </a:solidFill>
                    <a:effectLst/>
                    <a:uLnTx/>
                    <a:uFillTx/>
                    <a:latin typeface="Calibri" panose="020F0502020204030204"/>
                    <a:ea typeface="+mn-ea"/>
                    <a:cs typeface="Arial"/>
                    <a:sym typeface="Arial"/>
                  </a:rPr>
                  <a:t> Errors</a:t>
                </a:r>
              </a:p>
            </p:txBody>
          </p:sp>
          <p:sp>
            <p:nvSpPr>
              <p:cNvPr id="13" name="AutoShape 7"/>
              <p:cNvSpPr>
                <a:spLocks noChangeAspect="1"/>
              </p:cNvSpPr>
              <p:nvPr/>
            </p:nvSpPr>
            <p:spPr bwMode="auto">
              <a:xfrm rot="16200000">
                <a:off x="5458294" y="1358209"/>
                <a:ext cx="177234" cy="2187116"/>
              </a:xfrm>
              <a:prstGeom prst="leftBrace">
                <a:avLst>
                  <a:gd name="adj1" fmla="val 102836"/>
                  <a:gd name="adj2" fmla="val 51250"/>
                </a:avLst>
              </a:prstGeom>
              <a:noFill/>
              <a:ln w="15875">
                <a:solidFill>
                  <a:srgbClr val="00FF00"/>
                </a:solidFill>
                <a:round/>
                <a:headEnd/>
                <a:tailEnd/>
              </a:ln>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Calibri" panose="020F0502020204030204"/>
                  <a:ea typeface="+mn-ea"/>
                  <a:cs typeface="Arial"/>
                  <a:sym typeface="Arial"/>
                </a:endParaRPr>
              </a:p>
            </p:txBody>
          </p:sp>
        </p:grpSp>
      </p:grpSp>
      <p:sp>
        <p:nvSpPr>
          <p:cNvPr id="18" name="TextBox 17"/>
          <p:cNvSpPr txBox="1"/>
          <p:nvPr/>
        </p:nvSpPr>
        <p:spPr>
          <a:xfrm>
            <a:off x="8504357" y="1292339"/>
            <a:ext cx="3380018" cy="286232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X: retrieved state vector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X</a:t>
            </a:r>
            <a:r>
              <a:rPr kumimoji="0" 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0</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background</a:t>
            </a:r>
            <a:endParaRPr kumimoji="0" 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B: error covariance matrix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Y</a:t>
            </a:r>
            <a:r>
              <a:rPr kumimoji="0" lang="en-US" sz="1800" b="0" i="0" u="none" strike="noStrike" kern="1200" cap="none" spc="0" normalizeH="0" baseline="3000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observed radiance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Y: simulated radiance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E: instrument and modeling error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x: parameter to be retrieved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K: matrix of Jacobians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(contains the sensitivity of radiances to changes in x)</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4348510-F882-4863-B8D4-ADC4019BF41C}"/>
                  </a:ext>
                </a:extLst>
              </p:cNvPr>
              <p:cNvSpPr/>
              <p:nvPr/>
            </p:nvSpPr>
            <p:spPr>
              <a:xfrm>
                <a:off x="833207" y="4452123"/>
                <a:ext cx="2998128" cy="4320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𝑃𝑅</m:t>
                          </m:r>
                        </m:e>
                        <m:sub>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𝑐𝑙𝑤</m:t>
                          </m:r>
                        </m:sub>
                      </m:sSub>
                      <m:r>
                        <a:rPr kumimoji="0" lang="en-US" sz="2200" b="0" i="0" u="none" strike="noStrike" kern="0" cap="none" spc="0" normalizeH="0" baseline="0" noProof="0">
                          <a:ln>
                            <a:noFill/>
                          </a:ln>
                          <a:solidFill>
                            <a:srgbClr val="000000"/>
                          </a:solidFill>
                          <a:effectLst/>
                          <a:uLnTx/>
                          <a:uFillTx/>
                          <a:latin typeface="Cambria Math" panose="02040503050406030204" pitchFamily="18" charset="0"/>
                          <a:sym typeface="Arial"/>
                        </a:rPr>
                        <m:t>=</m:t>
                      </m:r>
                      <m:sSub>
                        <m:sSubPr>
                          <m:ctrlP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𝐶</m:t>
                          </m:r>
                        </m:e>
                        <m:sub>
                          <m:r>
                            <a:rPr kumimoji="0" lang="en-US" sz="2200" b="0" i="0" u="none" strike="noStrike" kern="0" cap="none" spc="0" normalizeH="0" baseline="0" noProof="0">
                              <a:ln>
                                <a:noFill/>
                              </a:ln>
                              <a:solidFill>
                                <a:srgbClr val="000000"/>
                              </a:solidFill>
                              <a:effectLst/>
                              <a:uLnTx/>
                              <a:uFillTx/>
                              <a:latin typeface="Cambria Math" panose="02040503050406030204" pitchFamily="18" charset="0"/>
                              <a:sym typeface="Arial"/>
                            </a:rPr>
                            <m:t>1</m:t>
                          </m:r>
                        </m:sub>
                      </m:sSub>
                      <m:r>
                        <a:rPr kumimoji="0" lang="en-US" sz="2200" b="0" i="0" u="none" strike="noStrike" kern="0" cap="none" spc="0" normalizeH="0" baseline="0" noProof="0">
                          <a:ln>
                            <a:noFill/>
                          </a:ln>
                          <a:solidFill>
                            <a:srgbClr val="000000"/>
                          </a:solidFill>
                          <a:effectLst/>
                          <a:uLnTx/>
                          <a:uFillTx/>
                          <a:latin typeface="Cambria Math" panose="02040503050406030204" pitchFamily="18" charset="0"/>
                          <a:sym typeface="Arial"/>
                        </a:rPr>
                        <m:t>×</m:t>
                      </m:r>
                      <m:sSup>
                        <m:sSupPr>
                          <m:ctrlP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ctrlPr>
                        </m:sSupPr>
                        <m:e>
                          <m:d>
                            <m:dPr>
                              <m:ctrlP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𝐶𝐿𝑊</m:t>
                              </m:r>
                            </m:e>
                          </m:d>
                        </m:e>
                        <m:sup>
                          <m:sSub>
                            <m:sSubPr>
                              <m:ctrlP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𝐶</m:t>
                              </m:r>
                            </m:e>
                            <m:sub>
                              <m:r>
                                <a:rPr kumimoji="0" lang="en-US" sz="2200" b="0" i="0" u="none" strike="noStrike" kern="0" cap="none" spc="0" normalizeH="0" baseline="0" noProof="0">
                                  <a:ln>
                                    <a:noFill/>
                                  </a:ln>
                                  <a:solidFill>
                                    <a:srgbClr val="000000"/>
                                  </a:solidFill>
                                  <a:effectLst/>
                                  <a:uLnTx/>
                                  <a:uFillTx/>
                                  <a:latin typeface="Cambria Math" panose="02040503050406030204" pitchFamily="18" charset="0"/>
                                  <a:sym typeface="Arial"/>
                                </a:rPr>
                                <m:t>2</m:t>
                              </m:r>
                            </m:sub>
                          </m:sSub>
                        </m:sup>
                      </m:sSup>
                    </m:oMath>
                  </m:oMathPara>
                </a14:m>
                <a:endParaRPr kumimoji="0" lang="en-US" sz="22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9" name="Rectangle 18">
                <a:extLst>
                  <a:ext uri="{FF2B5EF4-FFF2-40B4-BE49-F238E27FC236}">
                    <a16:creationId xmlns:a16="http://schemas.microsoft.com/office/drawing/2014/main" id="{74348510-F882-4863-B8D4-ADC4019BF41C}"/>
                  </a:ext>
                </a:extLst>
              </p:cNvPr>
              <p:cNvSpPr>
                <a:spLocks noRot="1" noChangeAspect="1" noMove="1" noResize="1" noEditPoints="1" noAdjustHandles="1" noChangeArrowheads="1" noChangeShapeType="1" noTextEdit="1"/>
              </p:cNvSpPr>
              <p:nvPr/>
            </p:nvSpPr>
            <p:spPr>
              <a:xfrm>
                <a:off x="833207" y="4452123"/>
                <a:ext cx="2998128" cy="432041"/>
              </a:xfrm>
              <a:prstGeom prst="rect">
                <a:avLst/>
              </a:prstGeom>
              <a:blipFill>
                <a:blip r:embed="rId6"/>
                <a:stretch>
                  <a:fillRect b="-4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747E2B5-4DE9-4E60-A34C-1906BE37231B}"/>
                  </a:ext>
                </a:extLst>
              </p:cNvPr>
              <p:cNvSpPr/>
              <p:nvPr/>
            </p:nvSpPr>
            <p:spPr>
              <a:xfrm>
                <a:off x="833207" y="4982357"/>
                <a:ext cx="4696350" cy="4320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𝑅</m:t>
                      </m:r>
                      <m:r>
                        <a:rPr kumimoji="0" lang="en-US" sz="2200" b="0" i="0" u="none" strike="noStrike" kern="0" cap="none" spc="0" normalizeH="0" baseline="0" noProof="0">
                          <a:ln>
                            <a:noFill/>
                          </a:ln>
                          <a:solidFill>
                            <a:srgbClr val="000000"/>
                          </a:solidFill>
                          <a:effectLst/>
                          <a:uLnTx/>
                          <a:uFillTx/>
                          <a:latin typeface="Cambria Math" panose="02040503050406030204" pitchFamily="18" charset="0"/>
                          <a:sym typeface="Arial"/>
                        </a:rPr>
                        <m:t>=</m:t>
                      </m:r>
                      <m:sSub>
                        <m:sSubPr>
                          <m:ctrlP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𝑃𝑅</m:t>
                          </m:r>
                        </m:e>
                        <m:sub>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𝑐𝑙𝑤</m:t>
                          </m:r>
                        </m:sub>
                      </m:sSub>
                      <m:r>
                        <a:rPr kumimoji="0" lang="en-US" sz="2200" b="0" i="0" u="none" strike="noStrike" kern="0" cap="none" spc="0" normalizeH="0" baseline="0" noProof="0">
                          <a:ln>
                            <a:noFill/>
                          </a:ln>
                          <a:solidFill>
                            <a:srgbClr val="000000"/>
                          </a:solidFill>
                          <a:effectLst/>
                          <a:uLnTx/>
                          <a:uFillTx/>
                          <a:latin typeface="Cambria Math" panose="02040503050406030204" pitchFamily="18" charset="0"/>
                          <a:sym typeface="Arial"/>
                        </a:rPr>
                        <m:t>+</m:t>
                      </m:r>
                      <m:sSub>
                        <m:sSubPr>
                          <m:ctrlP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𝐶</m:t>
                          </m:r>
                        </m:e>
                        <m:sub>
                          <m:r>
                            <a:rPr kumimoji="0" lang="en-US" sz="2200" b="0" i="0" u="none" strike="noStrike" kern="0" cap="none" spc="0" normalizeH="0" baseline="0" noProof="0">
                              <a:ln>
                                <a:noFill/>
                              </a:ln>
                              <a:solidFill>
                                <a:srgbClr val="000000"/>
                              </a:solidFill>
                              <a:effectLst/>
                              <a:uLnTx/>
                              <a:uFillTx/>
                              <a:latin typeface="Cambria Math" panose="02040503050406030204" pitchFamily="18" charset="0"/>
                              <a:sym typeface="Arial"/>
                            </a:rPr>
                            <m:t>3</m:t>
                          </m:r>
                        </m:sub>
                      </m:sSub>
                      <m:r>
                        <a:rPr kumimoji="0" lang="en-US" sz="2200" b="0" i="0" u="none" strike="noStrike" kern="0" cap="none" spc="0" normalizeH="0" baseline="0" noProof="0">
                          <a:ln>
                            <a:noFill/>
                          </a:ln>
                          <a:solidFill>
                            <a:srgbClr val="000000"/>
                          </a:solidFill>
                          <a:effectLst/>
                          <a:uLnTx/>
                          <a:uFillTx/>
                          <a:latin typeface="Cambria Math" panose="02040503050406030204" pitchFamily="18" charset="0"/>
                          <a:sym typeface="Arial"/>
                        </a:rPr>
                        <m:t>×</m:t>
                      </m:r>
                      <m:sSup>
                        <m:sSupPr>
                          <m:ctrlP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ctrlPr>
                        </m:sSupPr>
                        <m:e>
                          <m:d>
                            <m:dPr>
                              <m:ctrlP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𝑅𝑊𝑃</m:t>
                              </m:r>
                              <m:r>
                                <a:rPr kumimoji="0" lang="en-US" sz="2200" b="0" i="0"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𝐺𝑊𝑃</m:t>
                              </m:r>
                            </m:e>
                          </m:d>
                        </m:e>
                        <m:sup>
                          <m:sSub>
                            <m:sSubPr>
                              <m:ctrlP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2200" b="0" i="1" u="none" strike="noStrike" kern="0" cap="none" spc="0" normalizeH="0" baseline="0" noProof="0">
                                  <a:ln>
                                    <a:noFill/>
                                  </a:ln>
                                  <a:solidFill>
                                    <a:srgbClr val="000000"/>
                                  </a:solidFill>
                                  <a:effectLst/>
                                  <a:uLnTx/>
                                  <a:uFillTx/>
                                  <a:latin typeface="Cambria Math" panose="02040503050406030204" pitchFamily="18" charset="0"/>
                                  <a:sym typeface="Arial"/>
                                </a:rPr>
                                <m:t>𝐶</m:t>
                              </m:r>
                            </m:e>
                            <m:sub>
                              <m:r>
                                <a:rPr kumimoji="0" lang="en-US" sz="2200" b="0" i="0" u="none" strike="noStrike" kern="0" cap="none" spc="0" normalizeH="0" baseline="0" noProof="0">
                                  <a:ln>
                                    <a:noFill/>
                                  </a:ln>
                                  <a:solidFill>
                                    <a:srgbClr val="000000"/>
                                  </a:solidFill>
                                  <a:effectLst/>
                                  <a:uLnTx/>
                                  <a:uFillTx/>
                                  <a:latin typeface="Cambria Math" panose="02040503050406030204" pitchFamily="18" charset="0"/>
                                  <a:sym typeface="Arial"/>
                                </a:rPr>
                                <m:t>4</m:t>
                              </m:r>
                            </m:sub>
                          </m:sSub>
                        </m:sup>
                      </m:sSup>
                    </m:oMath>
                  </m:oMathPara>
                </a14:m>
                <a:endParaRPr kumimoji="0" lang="en-US" sz="22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20" name="Rectangle 19">
                <a:extLst>
                  <a:ext uri="{FF2B5EF4-FFF2-40B4-BE49-F238E27FC236}">
                    <a16:creationId xmlns:a16="http://schemas.microsoft.com/office/drawing/2014/main" id="{0747E2B5-4DE9-4E60-A34C-1906BE37231B}"/>
                  </a:ext>
                </a:extLst>
              </p:cNvPr>
              <p:cNvSpPr>
                <a:spLocks noRot="1" noChangeAspect="1" noMove="1" noResize="1" noEditPoints="1" noAdjustHandles="1" noChangeArrowheads="1" noChangeShapeType="1" noTextEdit="1"/>
              </p:cNvSpPr>
              <p:nvPr/>
            </p:nvSpPr>
            <p:spPr>
              <a:xfrm>
                <a:off x="833207" y="4982357"/>
                <a:ext cx="4696350" cy="432041"/>
              </a:xfrm>
              <a:prstGeom prst="rect">
                <a:avLst/>
              </a:prstGeom>
              <a:blipFill>
                <a:blip r:embed="rId7"/>
                <a:stretch>
                  <a:fillRect b="-4225"/>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E296F4A1-D546-4B26-A0FC-FBD1256E5EBD}"/>
              </a:ext>
            </a:extLst>
          </p:cNvPr>
          <p:cNvSpPr/>
          <p:nvPr/>
        </p:nvSpPr>
        <p:spPr>
          <a:xfrm>
            <a:off x="6041636" y="4410625"/>
            <a:ext cx="2636593"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C</a:t>
            </a:r>
            <a:r>
              <a:rPr kumimoji="0" lang="en-US" sz="2200" b="0" i="0" u="none" strike="noStrike" kern="0" cap="none" spc="0" normalizeH="0" baseline="-2500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1</a:t>
            </a: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=2.339, C</a:t>
            </a:r>
            <a:r>
              <a:rPr kumimoji="0" lang="en-US" sz="2200" b="0" i="0" u="none" strike="noStrike" kern="0" cap="none" spc="0" normalizeH="0" baseline="-2500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2</a:t>
            </a: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=1.156, C</a:t>
            </a:r>
            <a:r>
              <a:rPr kumimoji="0" lang="en-US" sz="2200" b="0" i="0" u="none" strike="noStrike" kern="0" cap="none" spc="0" normalizeH="0" baseline="-2500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3</a:t>
            </a: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=3.897, C</a:t>
            </a:r>
            <a:r>
              <a:rPr kumimoji="0" lang="en-US" sz="2200" b="0" i="0" u="none" strike="noStrike" kern="0" cap="none" spc="0" normalizeH="0" baseline="-2500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4</a:t>
            </a: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=1.103</a:t>
            </a:r>
            <a:endParaRPr kumimoji="0" lang="en-US" sz="2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6" name="Picture 15">
            <a:extLst>
              <a:ext uri="{FF2B5EF4-FFF2-40B4-BE49-F238E27FC236}">
                <a16:creationId xmlns:a16="http://schemas.microsoft.com/office/drawing/2014/main" id="{03834CBD-5BB8-4919-9BA7-1603F7950C0C}"/>
              </a:ext>
            </a:extLst>
          </p:cNvPr>
          <p:cNvPicPr>
            <a:picLocks noChangeAspect="1"/>
          </p:cNvPicPr>
          <p:nvPr/>
        </p:nvPicPr>
        <p:blipFill>
          <a:blip r:embed="rId8"/>
          <a:stretch>
            <a:fillRect/>
          </a:stretch>
        </p:blipFill>
        <p:spPr>
          <a:xfrm>
            <a:off x="10452311" y="267688"/>
            <a:ext cx="1731196" cy="721332"/>
          </a:xfrm>
          <a:prstGeom prst="rect">
            <a:avLst/>
          </a:prstGeom>
        </p:spPr>
      </p:pic>
      <p:sp>
        <p:nvSpPr>
          <p:cNvPr id="17" name="TextBox 16">
            <a:extLst>
              <a:ext uri="{FF2B5EF4-FFF2-40B4-BE49-F238E27FC236}">
                <a16:creationId xmlns:a16="http://schemas.microsoft.com/office/drawing/2014/main" id="{81E25907-3CB0-4E67-BD87-4B276895A1CE}"/>
              </a:ext>
            </a:extLst>
          </p:cNvPr>
          <p:cNvSpPr txBox="1"/>
          <p:nvPr/>
        </p:nvSpPr>
        <p:spPr>
          <a:xfrm>
            <a:off x="2332271" y="5648730"/>
            <a:ext cx="5582610"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PR: Precipitation Rate	CLW: Cloud Liquid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RWP: Rain Water Path</a:t>
            </a:r>
            <a:r>
              <a:rPr kumimoji="0" 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GWP: Graupel Water Path</a:t>
            </a:r>
          </a:p>
        </p:txBody>
      </p:sp>
    </p:spTree>
    <p:extLst>
      <p:ext uri="{BB962C8B-B14F-4D97-AF65-F5344CB8AC3E}">
        <p14:creationId xmlns:p14="http://schemas.microsoft.com/office/powerpoint/2010/main" val="193802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Simulated Microwave Sensitivity to Temperature, Water Vapor, Clouds, and Rain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t>9/11/2018</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t>CIRA Award Seminar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F903-0AEE-4ACD-B227-E9E293EF41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p:cNvGrpSpPr/>
          <p:nvPr/>
        </p:nvGrpSpPr>
        <p:grpSpPr>
          <a:xfrm>
            <a:off x="1512206" y="1115314"/>
            <a:ext cx="7643224" cy="5114036"/>
            <a:chOff x="1489582" y="1389063"/>
            <a:chExt cx="8108570" cy="5468937"/>
          </a:xfrm>
        </p:grpSpPr>
        <p:pic>
          <p:nvPicPr>
            <p:cNvPr id="26" name="Object 320"/>
            <p:cNvPicPr>
              <a:picLocks noChangeAspect="1" noChangeArrowheads="1"/>
            </p:cNvPicPr>
            <p:nvPr/>
          </p:nvPicPr>
          <p:blipFill>
            <a:blip r:embed="rId3">
              <a:extLst>
                <a:ext uri="{28A0092B-C50C-407E-A947-70E740481C1C}">
                  <a14:useLocalDpi xmlns:a14="http://schemas.microsoft.com/office/drawing/2010/main" val="0"/>
                </a:ext>
              </a:extLst>
            </a:blip>
            <a:srcRect t="-156" r="-34" b="-186"/>
            <a:stretch>
              <a:fillRect/>
            </a:stretch>
          </p:blipFill>
          <p:spPr bwMode="auto">
            <a:xfrm>
              <a:off x="2106021" y="1521811"/>
              <a:ext cx="7492131" cy="533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6"/>
            <p:cNvSpPr/>
            <p:nvPr/>
          </p:nvSpPr>
          <p:spPr>
            <a:xfrm>
              <a:off x="3630021" y="2741011"/>
              <a:ext cx="411480" cy="1905000"/>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8" name="Oval 27"/>
            <p:cNvSpPr/>
            <p:nvPr/>
          </p:nvSpPr>
          <p:spPr>
            <a:xfrm>
              <a:off x="6202606" y="2360011"/>
              <a:ext cx="411480" cy="1905000"/>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9" name="TextBox 28"/>
            <p:cNvSpPr txBox="1"/>
            <p:nvPr/>
          </p:nvSpPr>
          <p:spPr>
            <a:xfrm>
              <a:off x="3007455" y="4723348"/>
              <a:ext cx="2278451" cy="5595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O2 absorption (used for T profile sounding)</a:t>
              </a:r>
            </a:p>
          </p:txBody>
        </p:sp>
        <p:sp>
          <p:nvSpPr>
            <p:cNvPr id="30" name="TextBox 29"/>
            <p:cNvSpPr txBox="1"/>
            <p:nvPr/>
          </p:nvSpPr>
          <p:spPr>
            <a:xfrm>
              <a:off x="5535387" y="4285203"/>
              <a:ext cx="2157395" cy="5595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WV absorption (used for WV profile sounding)</a:t>
              </a:r>
            </a:p>
          </p:txBody>
        </p:sp>
        <p:sp>
          <p:nvSpPr>
            <p:cNvPr id="31" name="TextBox 30"/>
            <p:cNvSpPr txBox="1"/>
            <p:nvPr/>
          </p:nvSpPr>
          <p:spPr>
            <a:xfrm>
              <a:off x="3835761" y="5888305"/>
              <a:ext cx="1863925" cy="276999"/>
            </a:xfrm>
            <a:prstGeom prst="rect">
              <a:avLst/>
            </a:prstGeom>
            <a:solidFill>
              <a:srgbClr val="00CC99"/>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ATMS Spectral Range</a:t>
              </a:r>
            </a:p>
          </p:txBody>
        </p:sp>
        <p:cxnSp>
          <p:nvCxnSpPr>
            <p:cNvPr id="32" name="Straight Arrow Connector 31"/>
            <p:cNvCxnSpPr/>
            <p:nvPr/>
          </p:nvCxnSpPr>
          <p:spPr>
            <a:xfrm>
              <a:off x="2944221" y="5863298"/>
              <a:ext cx="3464125" cy="1913"/>
            </a:xfrm>
            <a:prstGeom prst="straightConnector1">
              <a:avLst/>
            </a:prstGeom>
            <a:noFill/>
            <a:ln w="19050" cap="flat" cmpd="sng" algn="ctr">
              <a:solidFill>
                <a:sysClr val="windowText" lastClr="000000"/>
              </a:solidFill>
              <a:prstDash val="solid"/>
              <a:headEnd type="triangle"/>
              <a:tailEnd type="triangle"/>
            </a:ln>
            <a:effectLst/>
          </p:spPr>
        </p:cxnSp>
        <p:sp>
          <p:nvSpPr>
            <p:cNvPr id="33" name="TextBox 32"/>
            <p:cNvSpPr txBox="1"/>
            <p:nvPr/>
          </p:nvSpPr>
          <p:spPr>
            <a:xfrm>
              <a:off x="1489582" y="2197654"/>
              <a:ext cx="1232878" cy="461665"/>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WV absorption (total column)</a:t>
              </a:r>
            </a:p>
          </p:txBody>
        </p:sp>
        <p:cxnSp>
          <p:nvCxnSpPr>
            <p:cNvPr id="34" name="Straight Arrow Connector 33"/>
            <p:cNvCxnSpPr/>
            <p:nvPr/>
          </p:nvCxnSpPr>
          <p:spPr>
            <a:xfrm>
              <a:off x="2715621" y="2659319"/>
              <a:ext cx="304800" cy="283428"/>
            </a:xfrm>
            <a:prstGeom prst="straightConnector1">
              <a:avLst/>
            </a:prstGeom>
            <a:noFill/>
            <a:ln w="19050" cap="flat" cmpd="sng" algn="ctr">
              <a:solidFill>
                <a:sysClr val="windowText" lastClr="000000"/>
              </a:solidFill>
              <a:prstDash val="solid"/>
              <a:tailEnd type="triangle"/>
            </a:ln>
            <a:effectLst/>
          </p:spPr>
        </p:cxnSp>
        <p:sp>
          <p:nvSpPr>
            <p:cNvPr id="35" name="Oval 34"/>
            <p:cNvSpPr/>
            <p:nvPr/>
          </p:nvSpPr>
          <p:spPr>
            <a:xfrm>
              <a:off x="7400403" y="4733879"/>
              <a:ext cx="1828800" cy="1447800"/>
            </a:xfrm>
            <a:prstGeom prst="ellipse">
              <a:avLst/>
            </a:prstGeom>
            <a:noFill/>
            <a:ln w="2857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36" name="Straight Arrow Connector 35"/>
            <p:cNvCxnSpPr/>
            <p:nvPr/>
          </p:nvCxnSpPr>
          <p:spPr>
            <a:xfrm>
              <a:off x="5699685" y="2077819"/>
              <a:ext cx="0" cy="1418797"/>
            </a:xfrm>
            <a:prstGeom prst="straightConnector1">
              <a:avLst/>
            </a:prstGeom>
            <a:noFill/>
            <a:ln w="34925" cap="flat" cmpd="sng" algn="ctr">
              <a:solidFill>
                <a:sysClr val="windowText" lastClr="000000"/>
              </a:solidFill>
              <a:prstDash val="solid"/>
              <a:headEnd type="triangle"/>
              <a:tailEnd type="triangle"/>
            </a:ln>
            <a:effectLst/>
          </p:spPr>
        </p:cxnSp>
        <p:sp>
          <p:nvSpPr>
            <p:cNvPr id="37" name="TextBox 36"/>
            <p:cNvSpPr txBox="1"/>
            <p:nvPr/>
          </p:nvSpPr>
          <p:spPr>
            <a:xfrm>
              <a:off x="5285906" y="1739265"/>
              <a:ext cx="1447800" cy="338554"/>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Clouds/Rain</a:t>
              </a:r>
            </a:p>
          </p:txBody>
        </p:sp>
        <p:sp>
          <p:nvSpPr>
            <p:cNvPr id="38" name="TextBox 37"/>
            <p:cNvSpPr txBox="1"/>
            <p:nvPr/>
          </p:nvSpPr>
          <p:spPr>
            <a:xfrm>
              <a:off x="4872939" y="1389063"/>
              <a:ext cx="2273734" cy="307777"/>
            </a:xfrm>
            <a:prstGeom prst="rect">
              <a:avLst/>
            </a:prstGeom>
            <a:solidFill>
              <a:srgbClr val="00B0F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Over-ocean Simulation</a:t>
              </a:r>
            </a:p>
          </p:txBody>
        </p:sp>
      </p:grpSp>
    </p:spTree>
    <p:extLst>
      <p:ext uri="{BB962C8B-B14F-4D97-AF65-F5344CB8AC3E}">
        <p14:creationId xmlns:p14="http://schemas.microsoft.com/office/powerpoint/2010/main" val="237969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ATMS Instrument Weighting Functions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t>9/11/2018</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t>CIRA Award Seminar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F903-0AEE-4ACD-B227-E9E293EF41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p:cNvGrpSpPr/>
          <p:nvPr/>
        </p:nvGrpSpPr>
        <p:grpSpPr>
          <a:xfrm>
            <a:off x="4676771" y="1463629"/>
            <a:ext cx="5974902" cy="4710482"/>
            <a:chOff x="1371600" y="1219200"/>
            <a:chExt cx="5974902" cy="4710482"/>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5974902" cy="471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22338" y="1513457"/>
              <a:ext cx="1447800" cy="338554"/>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Temperature</a:t>
              </a:r>
            </a:p>
          </p:txBody>
        </p:sp>
        <p:sp>
          <p:nvSpPr>
            <p:cNvPr id="10" name="TextBox 9"/>
            <p:cNvSpPr txBox="1"/>
            <p:nvPr/>
          </p:nvSpPr>
          <p:spPr>
            <a:xfrm>
              <a:off x="4848229" y="1513457"/>
              <a:ext cx="1447800" cy="338554"/>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Water Vapor</a:t>
              </a:r>
            </a:p>
          </p:txBody>
        </p:sp>
      </p:grpSp>
      <p:sp>
        <p:nvSpPr>
          <p:cNvPr id="3" name="TextBox 2"/>
          <p:cNvSpPr txBox="1"/>
          <p:nvPr/>
        </p:nvSpPr>
        <p:spPr>
          <a:xfrm>
            <a:off x="70757" y="1945212"/>
            <a:ext cx="4435929" cy="2462213"/>
          </a:xfrm>
          <a:prstGeom prst="rect">
            <a:avLst/>
          </a:prstGeom>
          <a:noFill/>
          <a:ln>
            <a:solidFill>
              <a:sysClr val="windowText" lastClr="00000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Weighting functions are smooth and overlap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Reduced information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 even though there are 13 temperature and 5 water vapor channels, number of independent pieces of info is less than 13 and 5</a:t>
            </a:r>
          </a:p>
        </p:txBody>
      </p:sp>
    </p:spTree>
    <p:extLst>
      <p:ext uri="{BB962C8B-B14F-4D97-AF65-F5344CB8AC3E}">
        <p14:creationId xmlns:p14="http://schemas.microsoft.com/office/powerpoint/2010/main" val="227130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ATMS Geometry, Resolution, and Sampling</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t>9/11/2018</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t>CIRA Award Seminar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F903-0AEE-4ACD-B227-E9E293EF41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1876816" y="1482211"/>
            <a:ext cx="8285058" cy="4719087"/>
          </a:xfrm>
          <a:prstGeom prst="rect">
            <a:avLst/>
          </a:prstGeom>
        </p:spPr>
      </p:pic>
    </p:spTree>
    <p:extLst>
      <p:ext uri="{BB962C8B-B14F-4D97-AF65-F5344CB8AC3E}">
        <p14:creationId xmlns:p14="http://schemas.microsoft.com/office/powerpoint/2010/main" val="76251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PP ATMS  - SDR Daily Global O-B Bias (ECMWF) - Channel 18 - Daily Global Mean Bias Time Series - 04-02-2024">
            <a:extLst>
              <a:ext uri="{FF2B5EF4-FFF2-40B4-BE49-F238E27FC236}">
                <a16:creationId xmlns:a16="http://schemas.microsoft.com/office/drawing/2014/main" id="{62277850-102D-4E44-96A0-6675CA7DA5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266"/>
          <a:stretch/>
        </p:blipFill>
        <p:spPr bwMode="auto">
          <a:xfrm>
            <a:off x="1049102" y="1746844"/>
            <a:ext cx="4972050" cy="22449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PP ATMS  - SDR Daily Global O-B Bias (ECMWF) - Channel 19 - Daily Global Mean Bias Time Series - 04-02-2024">
            <a:extLst>
              <a:ext uri="{FF2B5EF4-FFF2-40B4-BE49-F238E27FC236}">
                <a16:creationId xmlns:a16="http://schemas.microsoft.com/office/drawing/2014/main" id="{6B3C5726-35AB-4EC6-B0BD-0A50A3FE67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6691"/>
          <a:stretch/>
        </p:blipFill>
        <p:spPr bwMode="auto">
          <a:xfrm>
            <a:off x="1049102" y="3805211"/>
            <a:ext cx="4972050" cy="22842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PP ATMS  - SDR Daily Global O-B Bias (ECMWF) - Channel 20 - Daily Global Mean Bias Time Series - 04-02-2024">
            <a:extLst>
              <a:ext uri="{FF2B5EF4-FFF2-40B4-BE49-F238E27FC236}">
                <a16:creationId xmlns:a16="http://schemas.microsoft.com/office/drawing/2014/main" id="{3B1FB209-E2D7-4250-B7D1-6860C2869F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6691"/>
          <a:stretch/>
        </p:blipFill>
        <p:spPr bwMode="auto">
          <a:xfrm>
            <a:off x="6841390" y="13016"/>
            <a:ext cx="4972050" cy="228428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NPP ATMS  - SDR Daily Global O-B Bias (ECMWF) - Channel 21 - Daily Global Mean Bias Time Series - 04-02-2024">
            <a:extLst>
              <a:ext uri="{FF2B5EF4-FFF2-40B4-BE49-F238E27FC236}">
                <a16:creationId xmlns:a16="http://schemas.microsoft.com/office/drawing/2014/main" id="{3FA830FA-A451-47EA-8EEC-19C8E8DF7FD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6691"/>
          <a:stretch/>
        </p:blipFill>
        <p:spPr bwMode="auto">
          <a:xfrm>
            <a:off x="6841390" y="2289426"/>
            <a:ext cx="4972050" cy="228428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NPP ATMS  - SDR Daily Global O-B Bias (ECMWF) - Channel 22 - Daily Global Mean Bias Time Series - 04-02-2024">
            <a:extLst>
              <a:ext uri="{FF2B5EF4-FFF2-40B4-BE49-F238E27FC236}">
                <a16:creationId xmlns:a16="http://schemas.microsoft.com/office/drawing/2014/main" id="{E6E3ED84-3E7F-46A7-BA3E-20366D34254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6832"/>
          <a:stretch/>
        </p:blipFill>
        <p:spPr bwMode="auto">
          <a:xfrm>
            <a:off x="6841390" y="4573713"/>
            <a:ext cx="4972050" cy="22842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CFED148-B24D-4656-AF26-0A454F2485F2}"/>
              </a:ext>
            </a:extLst>
          </p:cNvPr>
          <p:cNvSpPr/>
          <p:nvPr/>
        </p:nvSpPr>
        <p:spPr>
          <a:xfrm>
            <a:off x="733789" y="6096697"/>
            <a:ext cx="6009979" cy="307777"/>
          </a:xfrm>
          <a:prstGeom prst="rect">
            <a:avLst/>
          </a:prstGeom>
          <a:ln>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From: </a:t>
            </a:r>
            <a:r>
              <a:rPr kumimoji="0" lang="en-US" sz="1400" b="1" i="0" u="none" strike="noStrike" kern="0" cap="none" spc="0" normalizeH="0" baseline="0" noProof="0" dirty="0">
                <a:ln>
                  <a:noFill/>
                </a:ln>
                <a:solidFill>
                  <a:srgbClr val="000000"/>
                </a:solidFill>
                <a:effectLst/>
                <a:uLnTx/>
                <a:uFillTx/>
                <a:latin typeface="Arial"/>
                <a:cs typeface="Arial"/>
                <a:sym typeface="Arial"/>
                <a:hlinkClick r:id="rId8"/>
              </a:rPr>
              <a:t>https://www.star.nesdis.noaa.gov/icvs/status_NPP_ATMS.php</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p>
        </p:txBody>
      </p:sp>
      <p:sp>
        <p:nvSpPr>
          <p:cNvPr id="8" name="TextBox 7">
            <a:extLst>
              <a:ext uri="{FF2B5EF4-FFF2-40B4-BE49-F238E27FC236}">
                <a16:creationId xmlns:a16="http://schemas.microsoft.com/office/drawing/2014/main" id="{D187BD64-00E2-4908-9A86-55B133577A09}"/>
              </a:ext>
            </a:extLst>
          </p:cNvPr>
          <p:cNvSpPr txBox="1"/>
          <p:nvPr/>
        </p:nvSpPr>
        <p:spPr>
          <a:xfrm>
            <a:off x="0" y="269516"/>
            <a:ext cx="6740043"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No Channel 3, 16, and 17 available on ICVS webpage. Use the 5 upper and lower troposphere water vapor channels of channel 18 -22 to illustrate the calibration change (5 times).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The calibration algorithm on October 15, 2019 is used in the reprocessing. </a:t>
            </a:r>
          </a:p>
        </p:txBody>
      </p:sp>
    </p:spTree>
    <p:extLst>
      <p:ext uri="{BB962C8B-B14F-4D97-AF65-F5344CB8AC3E}">
        <p14:creationId xmlns:p14="http://schemas.microsoft.com/office/powerpoint/2010/main" val="211119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C729-BF75-444A-B88B-C091E597DFDA}"/>
              </a:ext>
            </a:extLst>
          </p:cNvPr>
          <p:cNvSpPr>
            <a:spLocks noGrp="1"/>
          </p:cNvSpPr>
          <p:nvPr>
            <p:ph type="title"/>
          </p:nvPr>
        </p:nvSpPr>
        <p:spPr/>
        <p:txBody>
          <a:bodyPr/>
          <a:lstStyle/>
          <a:p>
            <a:r>
              <a:rPr lang="en-US" dirty="0"/>
              <a:t>Four surface types: ocean, land, snow, ice</a:t>
            </a:r>
          </a:p>
        </p:txBody>
      </p:sp>
      <p:sp>
        <p:nvSpPr>
          <p:cNvPr id="3" name="Text Placeholder 2">
            <a:extLst>
              <a:ext uri="{FF2B5EF4-FFF2-40B4-BE49-F238E27FC236}">
                <a16:creationId xmlns:a16="http://schemas.microsoft.com/office/drawing/2014/main" id="{EA47E894-0878-499E-BFF6-2B7A50DAE29D}"/>
              </a:ext>
            </a:extLst>
          </p:cNvPr>
          <p:cNvSpPr>
            <a:spLocks noGrp="1"/>
          </p:cNvSpPr>
          <p:nvPr>
            <p:ph type="body" idx="1"/>
          </p:nvPr>
        </p:nvSpPr>
        <p:spPr>
          <a:xfrm>
            <a:off x="699294" y="1443991"/>
            <a:ext cx="11492706" cy="473710"/>
          </a:xfrm>
        </p:spPr>
        <p:txBody>
          <a:bodyPr/>
          <a:lstStyle/>
          <a:p>
            <a:r>
              <a:rPr lang="en-US" dirty="0"/>
              <a:t>The surface is represented in MiRS by its temperature and its emissivity spectrum.</a:t>
            </a:r>
          </a:p>
        </p:txBody>
      </p:sp>
      <p:sp>
        <p:nvSpPr>
          <p:cNvPr id="4" name="Text Placeholder 3">
            <a:extLst>
              <a:ext uri="{FF2B5EF4-FFF2-40B4-BE49-F238E27FC236}">
                <a16:creationId xmlns:a16="http://schemas.microsoft.com/office/drawing/2014/main" id="{3F257169-7DAB-4BF3-A5E7-DBA9C5352DB2}"/>
              </a:ext>
            </a:extLst>
          </p:cNvPr>
          <p:cNvSpPr>
            <a:spLocks noGrp="1"/>
          </p:cNvSpPr>
          <p:nvPr>
            <p:ph type="body" idx="2"/>
          </p:nvPr>
        </p:nvSpPr>
        <p:spPr>
          <a:xfrm>
            <a:off x="561976" y="2047875"/>
            <a:ext cx="10793412" cy="3684588"/>
          </a:xfrm>
        </p:spPr>
        <p:txBody>
          <a:bodyPr/>
          <a:lstStyle/>
          <a:p>
            <a:r>
              <a:rPr lang="en-US" dirty="0">
                <a:solidFill>
                  <a:srgbClr val="000000"/>
                </a:solidFill>
                <a:latin typeface="Open Sans"/>
              </a:rPr>
              <a:t>The surface skin temperature and the effective surface emissivity at all channels are part of the state vector being retrieved in MiRS.</a:t>
            </a:r>
          </a:p>
          <a:p>
            <a:r>
              <a:rPr lang="en-US" dirty="0">
                <a:solidFill>
                  <a:srgbClr val="000000"/>
                </a:solidFill>
                <a:latin typeface="Open Sans"/>
              </a:rPr>
              <a:t>The only difference between the retrievals over the different surfaces is the spectral shape and the amplitude of the emissivity spectrum inverted.</a:t>
            </a:r>
          </a:p>
          <a:p>
            <a:r>
              <a:rPr lang="en-US" dirty="0">
                <a:solidFill>
                  <a:srgbClr val="000000"/>
                </a:solidFill>
                <a:latin typeface="Open Sans"/>
              </a:rPr>
              <a:t>Thus the advantage of using the emissivity in the state vector is to extend the validity of the retrievals to all surfaces. </a:t>
            </a:r>
            <a:endParaRPr lang="en-US" dirty="0"/>
          </a:p>
        </p:txBody>
      </p:sp>
    </p:spTree>
    <p:extLst>
      <p:ext uri="{BB962C8B-B14F-4D97-AF65-F5344CB8AC3E}">
        <p14:creationId xmlns:p14="http://schemas.microsoft.com/office/powerpoint/2010/main" val="307788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39A4-D5D2-400C-B0A6-BBE8219F63D9}"/>
              </a:ext>
            </a:extLst>
          </p:cNvPr>
          <p:cNvSpPr>
            <a:spLocks noGrp="1"/>
          </p:cNvSpPr>
          <p:nvPr>
            <p:ph type="title"/>
          </p:nvPr>
        </p:nvSpPr>
        <p:spPr/>
        <p:txBody>
          <a:bodyPr/>
          <a:lstStyle/>
          <a:p>
            <a:r>
              <a:rPr lang="en-US" dirty="0"/>
              <a:t>Chi-square: convergence metric to ensure radiometric consistency</a:t>
            </a:r>
          </a:p>
        </p:txBody>
      </p:sp>
      <p:pic>
        <p:nvPicPr>
          <p:cNvPr id="6146" name="Picture 2" descr="mirs_adv_npoess_npp_atms_glb_20240915_chisq_all_as.png">
            <a:extLst>
              <a:ext uri="{FF2B5EF4-FFF2-40B4-BE49-F238E27FC236}">
                <a16:creationId xmlns:a16="http://schemas.microsoft.com/office/drawing/2014/main" id="{11804B6E-B78B-48BA-8E2C-E54C367BD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589088"/>
            <a:ext cx="61912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015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RA_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10036</TotalTime>
  <Words>1314</Words>
  <Application>Microsoft Office PowerPoint</Application>
  <PresentationFormat>Widescreen</PresentationFormat>
  <Paragraphs>147</Paragraphs>
  <Slides>14</Slides>
  <Notes>5</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7" baseType="lpstr">
      <vt:lpstr>NTR</vt:lpstr>
      <vt:lpstr>Open Sans</vt:lpstr>
      <vt:lpstr>SimSun</vt:lpstr>
      <vt:lpstr>Arial</vt:lpstr>
      <vt:lpstr>Calibri</vt:lpstr>
      <vt:lpstr>Calibri Light</vt:lpstr>
      <vt:lpstr>Cambria Math</vt:lpstr>
      <vt:lpstr>Courier New</vt:lpstr>
      <vt:lpstr>Times New Roman</vt:lpstr>
      <vt:lpstr>Office Theme</vt:lpstr>
      <vt:lpstr>CIRA_template</vt:lpstr>
      <vt:lpstr>1_Office Theme</vt:lpstr>
      <vt:lpstr>Equation</vt:lpstr>
      <vt:lpstr>MiRS: Microwave Integrated Retrieval System Operational at NOAA since 2007</vt:lpstr>
      <vt:lpstr>PowerPoint Presentation</vt:lpstr>
      <vt:lpstr>Mathematical Basis: MiRS Cost Function Minimization</vt:lpstr>
      <vt:lpstr>Simulated Microwave Sensitivity to Temperature, Water Vapor, Clouds, and Rain</vt:lpstr>
      <vt:lpstr>ATMS Instrument Weighting Functions</vt:lpstr>
      <vt:lpstr>ATMS Geometry, Resolution, and Sampling</vt:lpstr>
      <vt:lpstr>PowerPoint Presentation</vt:lpstr>
      <vt:lpstr>Four surface types: ocean, land, snow, ice</vt:lpstr>
      <vt:lpstr>Chi-square: convergence metric to ensure radiometric consistency</vt:lpstr>
      <vt:lpstr>PowerPoint Presentation</vt:lpstr>
      <vt:lpstr>Geophysical parameters: properly constrained and physically consistent with each other</vt:lpstr>
      <vt:lpstr>PowerPoint Presentation</vt:lpstr>
      <vt:lpstr>PowerPoint Presentation</vt:lpstr>
      <vt:lpstr>Extension to new sensors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Shu-Yan Liu</dc:creator>
  <cp:lastModifiedBy>Shu-Yan Liu</cp:lastModifiedBy>
  <cp:revision>63</cp:revision>
  <dcterms:created xsi:type="dcterms:W3CDTF">2024-07-20T16:19:46Z</dcterms:created>
  <dcterms:modified xsi:type="dcterms:W3CDTF">2024-11-04T18:42:21Z</dcterms:modified>
</cp:coreProperties>
</file>