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7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4087" r:id="rId2"/>
    <p:sldMasterId id="2147484100" r:id="rId3"/>
    <p:sldMasterId id="2147484117" r:id="rId4"/>
    <p:sldMasterId id="2147484130" r:id="rId5"/>
    <p:sldMasterId id="2147484158" r:id="rId6"/>
    <p:sldMasterId id="2147484212" r:id="rId7"/>
    <p:sldMasterId id="2147484245" r:id="rId8"/>
  </p:sldMasterIdLst>
  <p:notesMasterIdLst>
    <p:notesMasterId r:id="rId67"/>
  </p:notesMasterIdLst>
  <p:handoutMasterIdLst>
    <p:handoutMasterId r:id="rId68"/>
  </p:handoutMasterIdLst>
  <p:sldIdLst>
    <p:sldId id="256" r:id="rId9"/>
    <p:sldId id="11548" r:id="rId10"/>
    <p:sldId id="11505" r:id="rId11"/>
    <p:sldId id="1060" r:id="rId12"/>
    <p:sldId id="378" r:id="rId13"/>
    <p:sldId id="365" r:id="rId14"/>
    <p:sldId id="346" r:id="rId15"/>
    <p:sldId id="11554" r:id="rId16"/>
    <p:sldId id="11476" r:id="rId17"/>
    <p:sldId id="11516" r:id="rId18"/>
    <p:sldId id="267" r:id="rId19"/>
    <p:sldId id="11498" r:id="rId20"/>
    <p:sldId id="296" r:id="rId21"/>
    <p:sldId id="11513" r:id="rId22"/>
    <p:sldId id="11473" r:id="rId23"/>
    <p:sldId id="380" r:id="rId24"/>
    <p:sldId id="311" r:id="rId25"/>
    <p:sldId id="310" r:id="rId26"/>
    <p:sldId id="11474" r:id="rId27"/>
    <p:sldId id="11521" r:id="rId28"/>
    <p:sldId id="11551" r:id="rId29"/>
    <p:sldId id="11526" r:id="rId30"/>
    <p:sldId id="11525" r:id="rId31"/>
    <p:sldId id="11494" r:id="rId32"/>
    <p:sldId id="11514" r:id="rId33"/>
    <p:sldId id="11512" r:id="rId34"/>
    <p:sldId id="11515" r:id="rId35"/>
    <p:sldId id="319" r:id="rId36"/>
    <p:sldId id="575" r:id="rId37"/>
    <p:sldId id="11529" r:id="rId38"/>
    <p:sldId id="257" r:id="rId39"/>
    <p:sldId id="11530" r:id="rId40"/>
    <p:sldId id="11542" r:id="rId41"/>
    <p:sldId id="11495" r:id="rId42"/>
    <p:sldId id="11480" r:id="rId43"/>
    <p:sldId id="11547" r:id="rId44"/>
    <p:sldId id="11541" r:id="rId45"/>
    <p:sldId id="11546" r:id="rId46"/>
    <p:sldId id="11555" r:id="rId47"/>
    <p:sldId id="290" r:id="rId48"/>
    <p:sldId id="367" r:id="rId49"/>
    <p:sldId id="11556" r:id="rId50"/>
    <p:sldId id="369" r:id="rId51"/>
    <p:sldId id="370" r:id="rId52"/>
    <p:sldId id="11552" r:id="rId53"/>
    <p:sldId id="366" r:id="rId54"/>
    <p:sldId id="377" r:id="rId55"/>
    <p:sldId id="260" r:id="rId56"/>
    <p:sldId id="391" r:id="rId57"/>
    <p:sldId id="381" r:id="rId58"/>
    <p:sldId id="313" r:id="rId59"/>
    <p:sldId id="11507" r:id="rId60"/>
    <p:sldId id="11490" r:id="rId61"/>
    <p:sldId id="11479" r:id="rId62"/>
    <p:sldId id="11550" r:id="rId63"/>
    <p:sldId id="11545" r:id="rId64"/>
    <p:sldId id="11522" r:id="rId65"/>
    <p:sldId id="11500" r:id="rId66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58223"/>
    <a:srgbClr val="F8A968"/>
    <a:srgbClr val="990033"/>
    <a:srgbClr val="006600"/>
    <a:srgbClr val="339966"/>
    <a:srgbClr val="5656D8"/>
    <a:srgbClr val="D9FC28"/>
    <a:srgbClr val="FFFD69"/>
    <a:srgbClr val="F5F8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5755" autoAdjust="0"/>
  </p:normalViewPr>
  <p:slideViewPr>
    <p:cSldViewPr snapToGrid="0">
      <p:cViewPr varScale="1">
        <p:scale>
          <a:sx n="129" d="100"/>
          <a:sy n="129" d="100"/>
        </p:scale>
        <p:origin x="159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566"/>
    </p:cViewPr>
  </p:sorterViewPr>
  <p:notesViewPr>
    <p:cSldViewPr snapToGrid="0">
      <p:cViewPr varScale="1">
        <p:scale>
          <a:sx n="93" d="100"/>
          <a:sy n="93" d="100"/>
        </p:scale>
        <p:origin x="-2802" y="-102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06" tIns="46602" rIns="93206" bIns="46602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605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06" tIns="46602" rIns="93206" bIns="46602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63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06" tIns="46602" rIns="93206" bIns="46602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06" tIns="46602" rIns="93206" bIns="46602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935EDD5-E462-4583-A644-C53F45DA32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9829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06" tIns="46602" rIns="93206" bIns="46602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605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06" tIns="46602" rIns="93206" bIns="46602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8500" y="4410075"/>
            <a:ext cx="5588000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06" tIns="46602" rIns="93206" bIns="466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06" tIns="46602" rIns="93206" bIns="46602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06" tIns="46602" rIns="93206" bIns="46602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8D2F2C0-A97D-4A6F-AF8A-5516D7314A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00304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13DB365-3250-4995-AD02-B279C587207A}" type="slidenum">
              <a:rPr lang="en-US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2f559062cb2_2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g2f559062cb2_2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2f559062cb2_2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2" name="Google Shape;742;g2f559062cb2_2_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43" name="Google Shape;743;g2f559062cb2_2_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D2F2C0-A97D-4A6F-AF8A-5516D7314AE1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7271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2f559062cb2_2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5" name="Google Shape;825;g2f559062cb2_2_1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6" name="Google Shape;826;g2f559062cb2_2_1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2f559062cb2_2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8" name="Google Shape;778;g2f559062cb2_2_1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79" name="Google Shape;779;g2f559062cb2_2_1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jpe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jpe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83228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004296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6D4894-409E-4B64-9505-D81082B31C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10708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DEA1B1AE-60B6-4EC0-A9F5-177D1BC88B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24463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2400" y="6400800"/>
            <a:ext cx="2667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919D3-DC3C-406A-9AC1-71FFCDFBA6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9884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6967660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mtClean="0">
                <a:latin typeface="+mn-lt"/>
              </a:defRPr>
            </a:lvl1pPr>
          </a:lstStyle>
          <a:p>
            <a:pPr>
              <a:defRPr/>
            </a:pPr>
            <a:fld id="{027DA9F6-E3FA-46BE-BADA-01DDB65370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" y="6604232"/>
            <a:ext cx="1752600" cy="2444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GVAP Berlin 9-10 Oct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93072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B9E1C80-FA3E-4153-B132-854EEA0998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58858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905000" y="64325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37FD043-6D5F-4F64-AFAD-3CBBEFC0C22A}" type="datetime1">
              <a:rPr lang="en-US" smtClean="0"/>
              <a:t>9/21/2024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AGU Fall Meeting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0462C4F-5163-4111-8521-66227593B6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9057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905000" y="64325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E57925C-BF47-449C-BA6A-56E67F04926A}" type="datetime1">
              <a:rPr lang="en-US" smtClean="0"/>
              <a:t>9/21/2024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AGU Fall Meeting 2012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29FC10F-D474-4FD7-A9C0-9D0A3122C0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4683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905000" y="64325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F56A489-7D0D-4D94-B37C-F471E50C468D}" type="datetime1">
              <a:rPr lang="en-US" smtClean="0"/>
              <a:t>9/21/2024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AGU Fall Meeting 2012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4FE1667-33B5-42D0-A1B3-CCDDFBE10E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78213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905000" y="64325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1389710-F777-4D0C-BD08-F9176C36C6EA}" type="datetime1">
              <a:rPr lang="en-US" smtClean="0"/>
              <a:t>9/21/2024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AGU Fall Meeting 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6DC4BBC-3A5C-4F69-AEA2-71D5AE600E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055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2875"/>
            <a:ext cx="2057400" cy="61356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2875"/>
            <a:ext cx="6019800" cy="61356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338803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905000" y="64325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3611325-FD34-4ECF-949B-39E124EB35A1}" type="datetime1">
              <a:rPr lang="en-US" smtClean="0"/>
              <a:t>9/21/2024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2000" y="6456780"/>
            <a:ext cx="609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FF65556-E9FD-49B4-9C1C-B2BD0689EE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49251" y="6490557"/>
            <a:ext cx="14478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964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 txBox="1">
            <a:spLocks/>
          </p:cNvSpPr>
          <p:nvPr userDrawn="1"/>
        </p:nvSpPr>
        <p:spPr>
          <a:xfrm>
            <a:off x="74613" y="6627813"/>
            <a:ext cx="2133600" cy="228600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endParaRPr lang="en-US" sz="750" dirty="0">
              <a:solidFill>
                <a:schemeClr val="bg1">
                  <a:lumMod val="50000"/>
                </a:schemeClr>
              </a:solidFill>
              <a:latin typeface="Calibri" pitchFamily="28" charset="0"/>
              <a:ea typeface="ヒラギノ角ゴ Pro W3" pitchFamily="28" charset="-128"/>
              <a:cs typeface="+mn-cs"/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3494651" y="6624523"/>
            <a:ext cx="2133600" cy="2286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en-US" sz="750" dirty="0">
              <a:solidFill>
                <a:schemeClr val="bg1">
                  <a:lumMod val="50000"/>
                </a:schemeClr>
              </a:solidFill>
              <a:latin typeface="Calibri" pitchFamily="28" charset="0"/>
              <a:ea typeface="ヒラギノ角ゴ Pro W3" pitchFamily="28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48934" y="6634279"/>
            <a:ext cx="5046134" cy="218847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CE6D5B-4AB6-3147-B0D9-B784D301F89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59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0" y="142875"/>
            <a:ext cx="7686675" cy="977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8229600" cy="2338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339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2272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0" y="142875"/>
            <a:ext cx="7686675" cy="977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47800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6369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0" y="142875"/>
            <a:ext cx="7686675" cy="977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47800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4038600" cy="2338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339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0120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0" y="142875"/>
            <a:ext cx="7686675" cy="977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447800"/>
            <a:ext cx="8229600" cy="483076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44608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body" idx="1"/>
          </p:nvPr>
        </p:nvSpPr>
        <p:spPr>
          <a:xfrm>
            <a:off x="628650" y="1442439"/>
            <a:ext cx="7886700" cy="47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238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•"/>
              <a:defRPr/>
            </a:lvl1pPr>
            <a:lvl2pPr marL="914400" lvl="1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–"/>
              <a:defRPr/>
            </a:lvl2pPr>
            <a:lvl3pPr marL="1371600" lvl="2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o"/>
              <a:defRPr/>
            </a:lvl3pPr>
            <a:lvl4pPr marL="1828800" lvl="3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•"/>
              <a:defRPr/>
            </a:lvl4pPr>
            <a:lvl5pPr marL="2286000" lvl="4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•"/>
              <a:defRPr/>
            </a:lvl5pPr>
            <a:lvl6pPr marL="2743200" lvl="5" indent="-2984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8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rgbClr val="012F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0569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0E3FF-7CEE-DE4D-8C92-66034C4C8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672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0E3FF-7CEE-DE4D-8C92-66034C4C8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046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0E3FF-7CEE-DE4D-8C92-66034C4C8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922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2973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0E3FF-7CEE-DE4D-8C92-66034C4C8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733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0E3FF-7CEE-DE4D-8C92-66034C4C8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36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0E3FF-7CEE-DE4D-8C92-66034C4C8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74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0E3FF-7CEE-DE4D-8C92-66034C4C8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334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0E3FF-7CEE-DE4D-8C92-66034C4C8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031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0E3FF-7CEE-DE4D-8C92-66034C4C8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10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0E3FF-7CEE-DE4D-8C92-66034C4C8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2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0E3FF-7CEE-DE4D-8C92-66034C4C8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355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919D3-DC3C-406A-9AC1-71FFCDFBA6B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6201" y="6002436"/>
            <a:ext cx="2057400" cy="7137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82" descr="CIRA-logo-color-ltbg-name-6in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3400" y="6068099"/>
            <a:ext cx="1473096" cy="64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49367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99224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40490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5538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73454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4"/>
            <a:ext cx="4038600" cy="48307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4"/>
            <a:ext cx="4038600" cy="48307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42444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7748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42088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9421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37879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39305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90110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2875"/>
            <a:ext cx="2057400" cy="61356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2875"/>
            <a:ext cx="6019800" cy="61356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9652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88097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2" y="142875"/>
            <a:ext cx="7686675" cy="977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8229600" cy="2338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92"/>
            <a:ext cx="8229600" cy="2339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83454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2" y="142875"/>
            <a:ext cx="7686675" cy="977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47804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4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22031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2" y="142875"/>
            <a:ext cx="7686675" cy="977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47804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4038600" cy="2338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2"/>
            <a:ext cx="4038600" cy="2339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72302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2" y="142875"/>
            <a:ext cx="7686675" cy="977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447804"/>
            <a:ext cx="8229600" cy="483076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096794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2458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468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3290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6252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2672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154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90944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038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7776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508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6924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311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2662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668771" y="6355081"/>
            <a:ext cx="6400801" cy="502919"/>
          </a:xfrm>
        </p:spPr>
        <p:txBody>
          <a:bodyPr/>
          <a:lstStyle>
            <a:lvl1pPr>
              <a:defRPr/>
            </a:lvl1pPr>
          </a:lstStyle>
          <a:p>
            <a:fld id="{B25919D3-DC3C-406A-9AC1-71FFCDFBA6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94117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6686BC2-7F03-804E-B458-A981E3480B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273" y="1414218"/>
            <a:ext cx="809244" cy="5394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9260" y="2052320"/>
            <a:ext cx="6301740" cy="477520"/>
          </a:xfrm>
        </p:spPr>
        <p:txBody>
          <a:bodyPr anchor="b">
            <a:normAutofit/>
          </a:bodyPr>
          <a:lstStyle>
            <a:lvl1pPr algn="ctr">
              <a:defRPr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99A965-D256-0946-A5A9-5F34B1677DDB}"/>
              </a:ext>
            </a:extLst>
          </p:cNvPr>
          <p:cNvSpPr/>
          <p:nvPr userDrawn="1"/>
        </p:nvSpPr>
        <p:spPr>
          <a:xfrm>
            <a:off x="3061" y="1953715"/>
            <a:ext cx="9141714" cy="75277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C38AD2-AB99-7141-95E8-00847C4C2E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371600"/>
            <a:ext cx="1314450" cy="1752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1C4A9FC-F402-484D-9F04-E1B880791F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454537"/>
            <a:ext cx="344145" cy="45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386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0011"/>
            <a:ext cx="8278178" cy="697230"/>
          </a:xfrm>
        </p:spPr>
        <p:txBody>
          <a:bodyPr>
            <a:normAutofit/>
          </a:bodyPr>
          <a:lstStyle>
            <a:lvl1pPr algn="r"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80161"/>
            <a:ext cx="7886700" cy="4896803"/>
          </a:xfrm>
        </p:spPr>
        <p:txBody>
          <a:bodyPr/>
          <a:lstStyle>
            <a:lvl1pPr>
              <a:defRPr sz="1800"/>
            </a:lvl1pPr>
            <a:lvl2pPr marL="514350" indent="-171450">
              <a:buFont typeface="System Font Regular"/>
              <a:buChar char="-"/>
              <a:defRPr sz="1500"/>
            </a:lvl2pPr>
            <a:lvl3pPr marL="857250" indent="-171450">
              <a:buFont typeface="System Font Regular"/>
              <a:buChar char="-"/>
              <a:defRPr sz="1350"/>
            </a:lvl3pPr>
            <a:lvl4pPr marL="1200150" indent="-171450">
              <a:buFont typeface="System Font Regular"/>
              <a:buChar char="-"/>
              <a:defRPr sz="1350"/>
            </a:lvl4pPr>
            <a:lvl5pPr marL="1543050" indent="-171450">
              <a:buFont typeface="System Font Regular"/>
              <a:buChar char="-"/>
              <a:defRPr sz="13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946378"/>
            <a:ext cx="30861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0F42CF-2E9C-014E-8664-D193A1657209}"/>
              </a:ext>
            </a:extLst>
          </p:cNvPr>
          <p:cNvSpPr/>
          <p:nvPr userDrawn="1"/>
        </p:nvSpPr>
        <p:spPr>
          <a:xfrm flipV="1">
            <a:off x="0" y="729060"/>
            <a:ext cx="9144000" cy="36576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8298431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278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75281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2871"/>
            <a:ext cx="7886700" cy="582930"/>
          </a:xfrm>
        </p:spPr>
        <p:txBody>
          <a:bodyPr>
            <a:normAutofit/>
          </a:bodyPr>
          <a:lstStyle>
            <a:lvl1pPr algn="r"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868680"/>
            <a:ext cx="3886200" cy="5308283"/>
          </a:xfrm>
        </p:spPr>
        <p:txBody>
          <a:bodyPr>
            <a:normAutofit/>
          </a:bodyPr>
          <a:lstStyle>
            <a:lvl1pPr marL="0" indent="0">
              <a:lnSpc>
                <a:spcPct val="70000"/>
              </a:lnSpc>
              <a:spcBef>
                <a:spcPts val="300"/>
              </a:spcBef>
              <a:buNone/>
              <a:defRPr sz="750"/>
            </a:lvl1pPr>
            <a:lvl2pPr marL="342900" indent="0">
              <a:lnSpc>
                <a:spcPct val="70000"/>
              </a:lnSpc>
              <a:spcBef>
                <a:spcPts val="300"/>
              </a:spcBef>
              <a:buNone/>
              <a:defRPr sz="750"/>
            </a:lvl2pPr>
            <a:lvl3pPr marL="685800" indent="0">
              <a:lnSpc>
                <a:spcPct val="70000"/>
              </a:lnSpc>
              <a:spcBef>
                <a:spcPts val="300"/>
              </a:spcBef>
              <a:buNone/>
              <a:defRPr sz="750"/>
            </a:lvl3pPr>
            <a:lvl4pPr marL="1028700" indent="0">
              <a:lnSpc>
                <a:spcPct val="70000"/>
              </a:lnSpc>
              <a:spcBef>
                <a:spcPts val="300"/>
              </a:spcBef>
              <a:buNone/>
              <a:defRPr sz="750"/>
            </a:lvl4pPr>
            <a:lvl5pPr marL="1371600" indent="0">
              <a:lnSpc>
                <a:spcPct val="70000"/>
              </a:lnSpc>
              <a:spcBef>
                <a:spcPts val="300"/>
              </a:spcBef>
              <a:buNone/>
              <a:defRPr sz="7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68680"/>
            <a:ext cx="3886200" cy="5308283"/>
          </a:xfrm>
        </p:spPr>
        <p:txBody>
          <a:bodyPr>
            <a:normAutofit/>
          </a:bodyPr>
          <a:lstStyle>
            <a:lvl1pPr marL="0" indent="0">
              <a:lnSpc>
                <a:spcPct val="70000"/>
              </a:lnSpc>
              <a:spcBef>
                <a:spcPts val="300"/>
              </a:spcBef>
              <a:buNone/>
              <a:defRPr sz="750"/>
            </a:lvl1pPr>
            <a:lvl2pPr marL="342900" indent="0">
              <a:lnSpc>
                <a:spcPct val="70000"/>
              </a:lnSpc>
              <a:spcBef>
                <a:spcPts val="300"/>
              </a:spcBef>
              <a:buNone/>
              <a:defRPr sz="750"/>
            </a:lvl2pPr>
            <a:lvl3pPr marL="685800" indent="0">
              <a:lnSpc>
                <a:spcPct val="70000"/>
              </a:lnSpc>
              <a:spcBef>
                <a:spcPts val="300"/>
              </a:spcBef>
              <a:buNone/>
              <a:defRPr sz="750"/>
            </a:lvl3pPr>
            <a:lvl4pPr marL="1028700" indent="0">
              <a:lnSpc>
                <a:spcPct val="70000"/>
              </a:lnSpc>
              <a:spcBef>
                <a:spcPts val="300"/>
              </a:spcBef>
              <a:buNone/>
              <a:defRPr sz="750"/>
            </a:lvl4pPr>
            <a:lvl5pPr marL="1371600" indent="0">
              <a:lnSpc>
                <a:spcPct val="70000"/>
              </a:lnSpc>
              <a:spcBef>
                <a:spcPts val="300"/>
              </a:spcBef>
              <a:buNone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32EB09-9C5F-6A40-AC95-584833755A29}"/>
              </a:ext>
            </a:extLst>
          </p:cNvPr>
          <p:cNvSpPr/>
          <p:nvPr userDrawn="1"/>
        </p:nvSpPr>
        <p:spPr>
          <a:xfrm flipV="1">
            <a:off x="0" y="729060"/>
            <a:ext cx="9144000" cy="36576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E4C2A5-F4FB-A24C-807F-00729A62B241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8" y="38098"/>
            <a:ext cx="658368" cy="87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717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5808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5946378"/>
            <a:ext cx="30861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48939E-199B-C742-AB04-97DF15675D65}"/>
              </a:ext>
            </a:extLst>
          </p:cNvPr>
          <p:cNvSpPr/>
          <p:nvPr userDrawn="1"/>
        </p:nvSpPr>
        <p:spPr>
          <a:xfrm flipV="1">
            <a:off x="0" y="729060"/>
            <a:ext cx="9144000" cy="36576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CB29C9-A005-6D4D-946E-6B6628C9C692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8" y="38098"/>
            <a:ext cx="658368" cy="87630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041310B-2F43-AD4C-9875-7F9A5CC04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0011"/>
            <a:ext cx="8278178" cy="697230"/>
          </a:xfrm>
        </p:spPr>
        <p:txBody>
          <a:bodyPr>
            <a:normAutofit/>
          </a:bodyPr>
          <a:lstStyle>
            <a:lvl1pPr algn="r"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29062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75898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9898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96620C-15E0-2646-8C86-0C7A112CE3D9}"/>
              </a:ext>
            </a:extLst>
          </p:cNvPr>
          <p:cNvSpPr/>
          <p:nvPr userDrawn="1"/>
        </p:nvSpPr>
        <p:spPr>
          <a:xfrm flipV="1">
            <a:off x="0" y="729060"/>
            <a:ext cx="9144000" cy="45720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688A1A-718B-7044-A36D-622A5CC4151C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8" y="38098"/>
            <a:ext cx="658368" cy="87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341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8097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32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027" y="995634"/>
            <a:ext cx="4088824" cy="5477902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/>
            </a:lvl1pPr>
            <a:lvl2pPr marL="347663" indent="-130969">
              <a:spcBef>
                <a:spcPts val="300"/>
              </a:spcBef>
              <a:buFont typeface="Helvetica" pitchFamily="2" charset="0"/>
              <a:buChar char="⁃"/>
              <a:tabLst/>
              <a:defRPr/>
            </a:lvl2pPr>
            <a:lvl3pPr marL="517922" indent="-130969">
              <a:spcBef>
                <a:spcPts val="300"/>
              </a:spcBef>
              <a:buFont typeface="Helvetica" pitchFamily="2" charset="0"/>
              <a:buChar char="⁃"/>
              <a:tabLst/>
              <a:defRPr/>
            </a:lvl3pPr>
            <a:lvl4pPr marL="688181" indent="-130969">
              <a:spcBef>
                <a:spcPts val="300"/>
              </a:spcBef>
              <a:buFont typeface="Helvetica" pitchFamily="2" charset="0"/>
              <a:buChar char="⁃"/>
              <a:tabLst/>
              <a:defRPr/>
            </a:lvl4pPr>
            <a:lvl5pPr marL="858441" indent="-123825">
              <a:spcBef>
                <a:spcPts val="300"/>
              </a:spcBef>
              <a:buFont typeface="Helvetica" pitchFamily="2" charset="0"/>
              <a:buChar char="⁃"/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995634"/>
            <a:ext cx="4099216" cy="5477902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/>
            </a:lvl1pPr>
            <a:lvl2pPr marL="347663" indent="-130969">
              <a:spcBef>
                <a:spcPts val="300"/>
              </a:spcBef>
              <a:buFont typeface="Helvetica" pitchFamily="2" charset="0"/>
              <a:buChar char="⁃"/>
              <a:tabLst/>
              <a:defRPr/>
            </a:lvl2pPr>
            <a:lvl3pPr marL="517922" indent="-130969">
              <a:spcBef>
                <a:spcPts val="300"/>
              </a:spcBef>
              <a:buFont typeface="Helvetica" pitchFamily="2" charset="0"/>
              <a:buChar char="⁃"/>
              <a:tabLst/>
              <a:defRPr/>
            </a:lvl3pPr>
            <a:lvl4pPr marL="688181" indent="-130969">
              <a:spcBef>
                <a:spcPts val="300"/>
              </a:spcBef>
              <a:buFont typeface="Helvetica" pitchFamily="2" charset="0"/>
              <a:buChar char="⁃"/>
              <a:tabLst/>
              <a:defRPr/>
            </a:lvl4pPr>
            <a:lvl5pPr marL="858441" indent="-123825">
              <a:spcBef>
                <a:spcPts val="300"/>
              </a:spcBef>
              <a:buFont typeface="Helvetica" pitchFamily="2" charset="0"/>
              <a:buChar char="⁃"/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EA87A0-DD50-8647-982E-3DF06540C2A4}"/>
              </a:ext>
            </a:extLst>
          </p:cNvPr>
          <p:cNvSpPr/>
          <p:nvPr userDrawn="1"/>
        </p:nvSpPr>
        <p:spPr>
          <a:xfrm flipV="1">
            <a:off x="0" y="729060"/>
            <a:ext cx="9144000" cy="36576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627F30B-C929-AF4C-B7C5-6EDF10867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119333"/>
            <a:ext cx="7623466" cy="52849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1800" b="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EC3ACD-A2D8-2243-BAD4-53AC732A99E0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8" y="38098"/>
            <a:ext cx="658368" cy="87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337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03E041D-C925-E544-829F-14F463463804}"/>
              </a:ext>
            </a:extLst>
          </p:cNvPr>
          <p:cNvSpPr/>
          <p:nvPr userDrawn="1"/>
        </p:nvSpPr>
        <p:spPr>
          <a:xfrm flipV="1">
            <a:off x="0" y="729060"/>
            <a:ext cx="9144000" cy="36576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BB759DF-07C9-1549-BD6D-FC5A35355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119333"/>
            <a:ext cx="7623466" cy="528492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algn="r">
              <a:defRPr sz="1800" b="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08BC6A-025E-C240-A860-00D639E1E756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8" y="38098"/>
            <a:ext cx="658368" cy="87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22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2144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03E041D-C925-E544-829F-14F463463804}"/>
              </a:ext>
            </a:extLst>
          </p:cNvPr>
          <p:cNvSpPr/>
          <p:nvPr userDrawn="1"/>
        </p:nvSpPr>
        <p:spPr>
          <a:xfrm flipV="1">
            <a:off x="0" y="729060"/>
            <a:ext cx="9144000" cy="36576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D23054-9D0F-6D4F-80EE-01F2FD922339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" y="1020478"/>
            <a:ext cx="6133282" cy="40911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1BF7F3-9834-6141-8E87-7C05D4159475}"/>
              </a:ext>
            </a:extLst>
          </p:cNvPr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722" y="3841556"/>
            <a:ext cx="5701979" cy="259919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7FA3666-2433-0E47-A730-CCE826565FEA}"/>
              </a:ext>
            </a:extLst>
          </p:cNvPr>
          <p:cNvSpPr txBox="1">
            <a:spLocks/>
          </p:cNvSpPr>
          <p:nvPr userDrawn="1"/>
        </p:nvSpPr>
        <p:spPr>
          <a:xfrm>
            <a:off x="1255569" y="119333"/>
            <a:ext cx="7472797" cy="528492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kern="1200">
                <a:solidFill>
                  <a:schemeClr val="accent5">
                    <a:lumMod val="7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100" dirty="0"/>
              <a:t>NOAA-20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55EA55-0E46-3B4D-8CD9-A232EB20C867}"/>
              </a:ext>
            </a:extLst>
          </p:cNvPr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8" y="38098"/>
            <a:ext cx="658368" cy="87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596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629400"/>
          </a:xfrm>
          <a:prstGeom prst="rect">
            <a:avLst/>
          </a:prstGeom>
          <a:solidFill>
            <a:srgbClr val="004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732809" y="2776538"/>
            <a:ext cx="5995556" cy="80486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10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34" y="2133604"/>
            <a:ext cx="1645920" cy="219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409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228603" y="233926"/>
            <a:ext cx="8727659" cy="57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8534" tIns="34268" rIns="68534" bIns="34268">
            <a:spAutoFit/>
          </a:bodyPr>
          <a:lstStyle/>
          <a:p>
            <a:pPr algn="ctr" eaLnBrk="0" hangingPunct="0">
              <a:defRPr/>
            </a:pPr>
            <a:r>
              <a:rPr lang="en-US" sz="2100" dirty="0">
                <a:solidFill>
                  <a:srgbClr val="1F497D"/>
                </a:solidFill>
                <a:latin typeface="+mn-lt"/>
                <a:ea typeface="Helvetica" charset="0"/>
                <a:cs typeface="Helvetica" charset="0"/>
              </a:rPr>
              <a:t>JPSS Program Internal Monthly Status Review</a:t>
            </a:r>
          </a:p>
          <a:p>
            <a:pPr algn="ctr" eaLnBrk="0" hangingPunct="0">
              <a:defRPr/>
            </a:pPr>
            <a:r>
              <a:rPr lang="en-US" sz="1200" dirty="0">
                <a:solidFill>
                  <a:srgbClr val="1F497D"/>
                </a:solidFill>
                <a:latin typeface="+mn-lt"/>
                <a:ea typeface="Helvetica" charset="0"/>
                <a:cs typeface="Helvetica" charset="0"/>
              </a:rPr>
              <a:t>May 2, 2019</a:t>
            </a: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90500" y="254008"/>
            <a:ext cx="8775700" cy="6228519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lIns="68534" tIns="34268" rIns="68534" bIns="34268" anchor="ctr"/>
          <a:lstStyle/>
          <a:p>
            <a:pPr algn="ctr" eaLnBrk="0" hangingPunct="0">
              <a:defRPr/>
            </a:pPr>
            <a:endParaRPr lang="en-US" sz="825">
              <a:solidFill>
                <a:prstClr val="black"/>
              </a:solidFill>
              <a:latin typeface="Arial" pitchFamily="34" charset="0"/>
              <a:ea typeface="ヒラギノ角ゴ Pro W3" pitchFamily="-111" charset="-128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2286000" y="6450483"/>
            <a:ext cx="4572000" cy="207743"/>
          </a:xfrm>
          <a:prstGeom prst="rect">
            <a:avLst/>
          </a:prstGeom>
        </p:spPr>
        <p:txBody>
          <a:bodyPr lIns="68574" tIns="34287" rIns="68574" bIns="34287">
            <a:spAutoFit/>
          </a:bodyPr>
          <a:lstStyle/>
          <a:p>
            <a:pPr algn="ctr">
              <a:defRPr/>
            </a:pPr>
            <a:r>
              <a:rPr lang="en-US" sz="900" b="1" i="1" dirty="0">
                <a:solidFill>
                  <a:prstClr val="black"/>
                </a:solidFill>
                <a:latin typeface="Calibri"/>
              </a:rPr>
              <a:t>Pre-decisional – For NASA / NOAA Internal Use Only</a:t>
            </a:r>
          </a:p>
        </p:txBody>
      </p:sp>
      <p:sp>
        <p:nvSpPr>
          <p:cNvPr id="14" name="Rectangle 2"/>
          <p:cNvSpPr>
            <a:spLocks noChangeArrowheads="1"/>
          </p:cNvSpPr>
          <p:nvPr userDrawn="1"/>
        </p:nvSpPr>
        <p:spPr bwMode="auto">
          <a:xfrm>
            <a:off x="2980270" y="992622"/>
            <a:ext cx="5975990" cy="29786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7856" tIns="33332" rIns="67856" bIns="33332" anchor="ctr"/>
          <a:lstStyle/>
          <a:p>
            <a:pPr algn="ctr">
              <a:lnSpc>
                <a:spcPct val="90000"/>
              </a:lnSpc>
              <a:spcAft>
                <a:spcPts val="225"/>
              </a:spcAft>
              <a:buSzPct val="100000"/>
              <a:defRPr/>
            </a:pPr>
            <a:r>
              <a:rPr lang="en-US" sz="1875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Joint Polar Satellite System </a:t>
            </a:r>
          </a:p>
          <a:p>
            <a:pPr algn="ctr">
              <a:lnSpc>
                <a:spcPct val="90000"/>
              </a:lnSpc>
              <a:spcAft>
                <a:spcPts val="225"/>
              </a:spcAft>
              <a:buSzPct val="100000"/>
              <a:defRPr/>
            </a:pPr>
            <a:r>
              <a:rPr lang="en-US" sz="1875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Flight Project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r>
              <a:rPr lang="en-US" sz="1350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Code 472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r>
              <a:rPr lang="en-US" sz="1350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WBS 313229 / 700974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endParaRPr lang="en-US" sz="375" dirty="0">
              <a:solidFill>
                <a:prstClr val="black"/>
              </a:solidFill>
              <a:latin typeface="+mn-lt"/>
              <a:ea typeface="Helvetica" charset="0"/>
              <a:cs typeface="Helvetica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endParaRPr lang="en-US" sz="150" dirty="0">
              <a:solidFill>
                <a:prstClr val="black"/>
              </a:solidFill>
              <a:latin typeface="+mn-lt"/>
              <a:ea typeface="Helvetica" charset="0"/>
              <a:cs typeface="Helvetica" charset="0"/>
            </a:endParaRPr>
          </a:p>
          <a:p>
            <a:pPr marL="345281" indent="0" algn="l">
              <a:lnSpc>
                <a:spcPct val="90000"/>
              </a:lnSpc>
              <a:spcBef>
                <a:spcPct val="20000"/>
              </a:spcBef>
              <a:buSzPct val="100000"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S-NPP Launched: </a:t>
            </a:r>
            <a:r>
              <a:rPr lang="en-US" sz="1200" u="none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October 28, 2011 / Phase E</a:t>
            </a:r>
            <a:endParaRPr lang="en-US" sz="1200" dirty="0">
              <a:solidFill>
                <a:prstClr val="black"/>
              </a:solidFill>
              <a:latin typeface="+mn-lt"/>
              <a:ea typeface="Helvetica" charset="0"/>
              <a:cs typeface="Helvetica" charset="0"/>
            </a:endParaRPr>
          </a:p>
          <a:p>
            <a:pPr marL="345281" indent="0" algn="l">
              <a:lnSpc>
                <a:spcPct val="90000"/>
              </a:lnSpc>
              <a:spcBef>
                <a:spcPct val="20000"/>
              </a:spcBef>
              <a:buSzPct val="100000"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NOAA-20 (JPSS-1) Launched: </a:t>
            </a:r>
            <a:r>
              <a:rPr lang="en-US" sz="1200" u="none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November 18, 2017 / Phase E</a:t>
            </a:r>
          </a:p>
          <a:p>
            <a:pPr marL="345281" indent="0" algn="l">
              <a:lnSpc>
                <a:spcPct val="90000"/>
              </a:lnSpc>
              <a:spcBef>
                <a:spcPct val="20000"/>
              </a:spcBef>
              <a:buSzPct val="100000"/>
              <a:tabLst/>
              <a:defRPr/>
            </a:pPr>
            <a:r>
              <a:rPr lang="en-US" sz="1200" u="none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JPSS-2 Launch Readiness Date: March 31,</a:t>
            </a:r>
            <a:r>
              <a:rPr lang="en-US" sz="1200" u="none" baseline="0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 2022 </a:t>
            </a:r>
            <a:r>
              <a:rPr lang="en-US" sz="1200" u="none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/ Phase C</a:t>
            </a:r>
          </a:p>
          <a:p>
            <a:pPr marL="345281" indent="0" algn="l">
              <a:lnSpc>
                <a:spcPct val="90000"/>
              </a:lnSpc>
              <a:spcBef>
                <a:spcPct val="20000"/>
              </a:spcBef>
              <a:buSzPct val="100000"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JPSS-3 Launch Readiness Date: March 2025 </a:t>
            </a:r>
            <a:r>
              <a:rPr lang="en-US" sz="1200" u="none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/ Phase B</a:t>
            </a:r>
            <a:endParaRPr lang="en-US" sz="1200" dirty="0">
              <a:solidFill>
                <a:prstClr val="black"/>
              </a:solidFill>
              <a:latin typeface="+mn-lt"/>
              <a:ea typeface="Helvetica" charset="0"/>
              <a:cs typeface="Helvetica" charset="0"/>
            </a:endParaRPr>
          </a:p>
          <a:p>
            <a:pPr marL="345281" marR="0" indent="0" algn="l" defTabSz="685346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JPSS-4 Launch Readiness Date: March 2028 </a:t>
            </a:r>
            <a:r>
              <a:rPr lang="en-US" sz="1200" u="none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/ Phase B</a:t>
            </a:r>
            <a:endParaRPr lang="en-US" sz="1200" dirty="0">
              <a:solidFill>
                <a:prstClr val="black"/>
              </a:solidFill>
              <a:latin typeface="+mn-lt"/>
              <a:ea typeface="Helvetica" charset="0"/>
              <a:cs typeface="Helvetica" charset="0"/>
            </a:endParaRPr>
          </a:p>
        </p:txBody>
      </p:sp>
      <p:sp>
        <p:nvSpPr>
          <p:cNvPr id="17" name="Line 4"/>
          <p:cNvSpPr>
            <a:spLocks noChangeShapeType="1"/>
          </p:cNvSpPr>
          <p:nvPr userDrawn="1"/>
        </p:nvSpPr>
        <p:spPr bwMode="auto">
          <a:xfrm flipV="1">
            <a:off x="198444" y="3990796"/>
            <a:ext cx="8774111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lIns="68534" tIns="34268" rIns="68534" bIns="34268" anchor="ctr"/>
          <a:lstStyle/>
          <a:p>
            <a:pPr>
              <a:defRPr/>
            </a:pPr>
            <a:endParaRPr lang="en-US" sz="1350" dirty="0">
              <a:solidFill>
                <a:prstClr val="black"/>
              </a:solidFill>
              <a:latin typeface="Arial" pitchFamily="34" charset="0"/>
              <a:ea typeface="ヒラギノ角ゴ Pro W3" pitchFamily="-111" charset="-128"/>
            </a:endParaRPr>
          </a:p>
        </p:txBody>
      </p:sp>
      <p:sp>
        <p:nvSpPr>
          <p:cNvPr id="13" name="Line 4">
            <a:extLst>
              <a:ext uri="{FF2B5EF4-FFF2-40B4-BE49-F238E27FC236}">
                <a16:creationId xmlns:a16="http://schemas.microsoft.com/office/drawing/2014/main" id="{9D806B7E-3E55-6443-A3D6-2C9099111E56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198444" y="973138"/>
            <a:ext cx="8774111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lIns="68534" tIns="34268" rIns="68534" bIns="34268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Arial" pitchFamily="34" charset="0"/>
              <a:ea typeface="ヒラギノ角ゴ Pro W3" pitchFamily="-111" charset="-128"/>
            </a:endParaRPr>
          </a:p>
        </p:txBody>
      </p:sp>
      <p:pic>
        <p:nvPicPr>
          <p:cNvPr id="16" name="Picture 8" descr="noaa-logo.png">
            <a:extLst>
              <a:ext uri="{FF2B5EF4-FFF2-40B4-BE49-F238E27FC236}">
                <a16:creationId xmlns:a16="http://schemas.microsoft.com/office/drawing/2014/main" id="{9EEF0690-9F2F-1548-A364-4B3FA0EA4F6E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663" y="278555"/>
            <a:ext cx="5143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NASA_logo">
            <a:extLst>
              <a:ext uri="{FF2B5EF4-FFF2-40B4-BE49-F238E27FC236}">
                <a16:creationId xmlns:a16="http://schemas.microsoft.com/office/drawing/2014/main" id="{E1EE9AA3-B9F1-8F4B-A029-4308B88969A9}"/>
              </a:ext>
            </a:extLst>
          </p:cNvPr>
          <p:cNvPicPr>
            <a:picLocks noChangeArrowheads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8473" y="304061"/>
            <a:ext cx="574072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24916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5"/>
          <p:cNvSpPr>
            <a:spLocks noChangeArrowheads="1"/>
          </p:cNvSpPr>
          <p:nvPr userDrawn="1"/>
        </p:nvSpPr>
        <p:spPr bwMode="auto">
          <a:xfrm>
            <a:off x="190500" y="254008"/>
            <a:ext cx="8775700" cy="6228519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lIns="68534" tIns="34268" rIns="68534" bIns="34268" anchor="ctr"/>
          <a:lstStyle/>
          <a:p>
            <a:pPr algn="ctr" eaLnBrk="0" hangingPunct="0">
              <a:defRPr/>
            </a:pPr>
            <a:endParaRPr lang="en-US" sz="825">
              <a:solidFill>
                <a:prstClr val="black"/>
              </a:solidFill>
              <a:latin typeface="Arial" pitchFamily="34" charset="0"/>
              <a:ea typeface="ヒラギノ角ゴ Pro W3" pitchFamily="-111" charset="-128"/>
            </a:endParaRPr>
          </a:p>
        </p:txBody>
      </p:sp>
      <p:sp>
        <p:nvSpPr>
          <p:cNvPr id="17" name="Rectangle 3"/>
          <p:cNvSpPr>
            <a:spLocks noChangeArrowheads="1"/>
          </p:cNvSpPr>
          <p:nvPr userDrawn="1"/>
        </p:nvSpPr>
        <p:spPr bwMode="auto">
          <a:xfrm>
            <a:off x="228604" y="233926"/>
            <a:ext cx="8738702" cy="57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8534" tIns="34268" rIns="68534" bIns="34268">
            <a:spAutoFit/>
          </a:bodyPr>
          <a:lstStyle/>
          <a:p>
            <a:pPr algn="ctr" eaLnBrk="0" hangingPunct="0">
              <a:defRPr/>
            </a:pPr>
            <a:r>
              <a:rPr lang="en-US" sz="2100" dirty="0">
                <a:solidFill>
                  <a:srgbClr val="1F497D"/>
                </a:solidFill>
                <a:latin typeface="+mn-lt"/>
                <a:ea typeface="Helvetica" charset="0"/>
                <a:cs typeface="Helvetica" charset="0"/>
              </a:rPr>
              <a:t>JPSS Flight Project Tag-up</a:t>
            </a:r>
          </a:p>
          <a:p>
            <a:pPr algn="ctr" eaLnBrk="0" hangingPunct="0">
              <a:defRPr/>
            </a:pPr>
            <a:r>
              <a:rPr lang="en-US" sz="1200" strike="noStrike" baseline="0" dirty="0">
                <a:solidFill>
                  <a:srgbClr val="1F497D"/>
                </a:solidFill>
                <a:latin typeface="+mn-lt"/>
                <a:ea typeface="Helvetica" charset="0"/>
                <a:cs typeface="Helvetica" charset="0"/>
              </a:rPr>
              <a:t>May 7, 2019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2286000" y="6450483"/>
            <a:ext cx="4572000" cy="207743"/>
          </a:xfrm>
          <a:prstGeom prst="rect">
            <a:avLst/>
          </a:prstGeom>
        </p:spPr>
        <p:txBody>
          <a:bodyPr lIns="68574" tIns="34287" rIns="68574" bIns="34287">
            <a:spAutoFit/>
          </a:bodyPr>
          <a:lstStyle/>
          <a:p>
            <a:pPr algn="ctr">
              <a:defRPr/>
            </a:pPr>
            <a:r>
              <a:rPr lang="en-US" sz="900" b="1" i="1" dirty="0">
                <a:solidFill>
                  <a:prstClr val="black"/>
                </a:solidFill>
                <a:latin typeface="Calibri"/>
              </a:rPr>
              <a:t>Pre-decisional – For NASA / NOAA Internal Use Only</a:t>
            </a:r>
          </a:p>
        </p:txBody>
      </p:sp>
      <p:sp>
        <p:nvSpPr>
          <p:cNvPr id="22" name="Line 4"/>
          <p:cNvSpPr>
            <a:spLocks noChangeShapeType="1"/>
          </p:cNvSpPr>
          <p:nvPr userDrawn="1"/>
        </p:nvSpPr>
        <p:spPr bwMode="auto">
          <a:xfrm flipV="1">
            <a:off x="198444" y="3990796"/>
            <a:ext cx="8774111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lIns="68534" tIns="34268" rIns="68534" bIns="34268" anchor="ctr"/>
          <a:lstStyle/>
          <a:p>
            <a:pPr>
              <a:defRPr/>
            </a:pPr>
            <a:endParaRPr lang="en-US" sz="1350" dirty="0">
              <a:solidFill>
                <a:prstClr val="black"/>
              </a:solidFill>
              <a:latin typeface="Arial" pitchFamily="34" charset="0"/>
              <a:ea typeface="ヒラギノ角ゴ Pro W3" pitchFamily="-111" charset="-128"/>
            </a:endParaRPr>
          </a:p>
        </p:txBody>
      </p:sp>
      <p:sp>
        <p:nvSpPr>
          <p:cNvPr id="11" name="Line 4">
            <a:extLst>
              <a:ext uri="{FF2B5EF4-FFF2-40B4-BE49-F238E27FC236}">
                <a16:creationId xmlns:a16="http://schemas.microsoft.com/office/drawing/2014/main" id="{D370080A-25B8-4641-95B3-53F7A28D1ABC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198444" y="973138"/>
            <a:ext cx="8774111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lIns="68534" tIns="34268" rIns="68534" bIns="34268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Arial" pitchFamily="34" charset="0"/>
              <a:ea typeface="ヒラギノ角ゴ Pro W3" pitchFamily="-111" charset="-128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8406239-96A9-F848-8659-BA76D61458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331" y="1164952"/>
            <a:ext cx="2634041" cy="2634039"/>
          </a:xfrm>
          <a:prstGeom prst="rect">
            <a:avLst/>
          </a:prstGeom>
        </p:spPr>
      </p:pic>
      <p:sp>
        <p:nvSpPr>
          <p:cNvPr id="24" name="Rectangle 2">
            <a:extLst>
              <a:ext uri="{FF2B5EF4-FFF2-40B4-BE49-F238E27FC236}">
                <a16:creationId xmlns:a16="http://schemas.microsoft.com/office/drawing/2014/main" id="{7ED9A357-E74A-5D45-A2A9-145E600F756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80270" y="992622"/>
            <a:ext cx="5975990" cy="29786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7856" tIns="33332" rIns="67856" bIns="33332" anchor="ctr"/>
          <a:lstStyle/>
          <a:p>
            <a:pPr algn="ctr">
              <a:lnSpc>
                <a:spcPct val="90000"/>
              </a:lnSpc>
              <a:spcAft>
                <a:spcPts val="225"/>
              </a:spcAft>
              <a:buSzPct val="100000"/>
              <a:defRPr/>
            </a:pPr>
            <a:r>
              <a:rPr lang="en-US" sz="1875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Joint Polar Satellite System </a:t>
            </a:r>
          </a:p>
          <a:p>
            <a:pPr algn="ctr">
              <a:lnSpc>
                <a:spcPct val="90000"/>
              </a:lnSpc>
              <a:spcAft>
                <a:spcPts val="225"/>
              </a:spcAft>
              <a:buSzPct val="100000"/>
              <a:defRPr/>
            </a:pPr>
            <a:r>
              <a:rPr lang="en-US" sz="1875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Flight Project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r>
              <a:rPr lang="en-US" sz="1350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Code 472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r>
              <a:rPr lang="en-US" sz="1350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WBS 313229 / 700974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endParaRPr lang="en-US" sz="375" dirty="0">
              <a:solidFill>
                <a:prstClr val="black"/>
              </a:solidFill>
              <a:latin typeface="+mn-lt"/>
              <a:ea typeface="Helvetica" charset="0"/>
              <a:cs typeface="Helvetica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endParaRPr lang="en-US" sz="150" dirty="0">
              <a:solidFill>
                <a:prstClr val="black"/>
              </a:solidFill>
              <a:latin typeface="+mn-lt"/>
              <a:ea typeface="Helvetica" charset="0"/>
              <a:cs typeface="Helvetica" charset="0"/>
            </a:endParaRPr>
          </a:p>
          <a:p>
            <a:pPr marL="345281" indent="0" algn="l">
              <a:lnSpc>
                <a:spcPct val="90000"/>
              </a:lnSpc>
              <a:spcBef>
                <a:spcPct val="20000"/>
              </a:spcBef>
              <a:buSzPct val="100000"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S-NPP Launched: </a:t>
            </a:r>
            <a:r>
              <a:rPr lang="en-US" sz="1200" u="none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October 28, 2011 / Phase E</a:t>
            </a:r>
            <a:endParaRPr lang="en-US" sz="1200" dirty="0">
              <a:solidFill>
                <a:prstClr val="black"/>
              </a:solidFill>
              <a:latin typeface="+mn-lt"/>
              <a:ea typeface="Helvetica" charset="0"/>
              <a:cs typeface="Helvetica" charset="0"/>
            </a:endParaRPr>
          </a:p>
          <a:p>
            <a:pPr marL="345281" indent="0" algn="l">
              <a:lnSpc>
                <a:spcPct val="90000"/>
              </a:lnSpc>
              <a:spcBef>
                <a:spcPct val="20000"/>
              </a:spcBef>
              <a:buSzPct val="100000"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NOAA-20 (JPSS-1) Launched: </a:t>
            </a:r>
            <a:r>
              <a:rPr lang="en-US" sz="1200" u="none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November 18, 2017 / Phase E</a:t>
            </a:r>
          </a:p>
          <a:p>
            <a:pPr marL="345281" indent="0" algn="l">
              <a:lnSpc>
                <a:spcPct val="90000"/>
              </a:lnSpc>
              <a:spcBef>
                <a:spcPct val="20000"/>
              </a:spcBef>
              <a:buSzPct val="100000"/>
              <a:tabLst/>
              <a:defRPr/>
            </a:pPr>
            <a:r>
              <a:rPr lang="en-US" sz="1200" u="none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JPSS-2 Launch Readiness Date: March 31,</a:t>
            </a:r>
            <a:r>
              <a:rPr lang="en-US" sz="1200" u="none" baseline="0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 2022 </a:t>
            </a:r>
            <a:r>
              <a:rPr lang="en-US" sz="1200" u="none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/ Phase C</a:t>
            </a:r>
          </a:p>
          <a:p>
            <a:pPr marL="345281" indent="0" algn="l">
              <a:lnSpc>
                <a:spcPct val="90000"/>
              </a:lnSpc>
              <a:spcBef>
                <a:spcPct val="20000"/>
              </a:spcBef>
              <a:buSzPct val="100000"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JPSS-3 Launch Readiness Date: March 2025 </a:t>
            </a:r>
            <a:r>
              <a:rPr lang="en-US" sz="1200" u="none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/ Phase B</a:t>
            </a:r>
            <a:endParaRPr lang="en-US" sz="1200" dirty="0">
              <a:solidFill>
                <a:prstClr val="black"/>
              </a:solidFill>
              <a:latin typeface="+mn-lt"/>
              <a:ea typeface="Helvetica" charset="0"/>
              <a:cs typeface="Helvetica" charset="0"/>
            </a:endParaRPr>
          </a:p>
          <a:p>
            <a:pPr marL="345281" marR="0" indent="0" algn="l" defTabSz="685346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JPSS-4 Launch Readiness Date: March 2028 </a:t>
            </a:r>
            <a:r>
              <a:rPr lang="en-US" sz="1200" u="none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/ Phase B</a:t>
            </a:r>
            <a:endParaRPr lang="en-US" sz="1200" dirty="0">
              <a:solidFill>
                <a:prstClr val="black"/>
              </a:solidFill>
              <a:latin typeface="+mn-lt"/>
              <a:ea typeface="Helvetica" charset="0"/>
              <a:cs typeface="Helvetica" charset="0"/>
            </a:endParaRPr>
          </a:p>
        </p:txBody>
      </p:sp>
      <p:pic>
        <p:nvPicPr>
          <p:cNvPr id="15" name="Picture 8" descr="noaa-logo.png">
            <a:extLst>
              <a:ext uri="{FF2B5EF4-FFF2-40B4-BE49-F238E27FC236}">
                <a16:creationId xmlns:a16="http://schemas.microsoft.com/office/drawing/2014/main" id="{0E1FF0A2-D0C9-C543-A2DE-BB71DE32CE77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663" y="278555"/>
            <a:ext cx="5143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NASA_logo">
            <a:extLst>
              <a:ext uri="{FF2B5EF4-FFF2-40B4-BE49-F238E27FC236}">
                <a16:creationId xmlns:a16="http://schemas.microsoft.com/office/drawing/2014/main" id="{1AF0DC5B-9334-9340-8089-B656349B98C8}"/>
              </a:ext>
            </a:extLst>
          </p:cNvPr>
          <p:cNvPicPr>
            <a:picLocks noChangeArrowheads="1"/>
          </p:cNvPicPr>
          <p:nvPr userDrawn="1"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8473" y="304061"/>
            <a:ext cx="574072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43952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4"/>
          <p:cNvSpPr>
            <a:spLocks noChangeShapeType="1"/>
          </p:cNvSpPr>
          <p:nvPr userDrawn="1"/>
        </p:nvSpPr>
        <p:spPr bwMode="auto">
          <a:xfrm flipV="1">
            <a:off x="198444" y="973138"/>
            <a:ext cx="8774111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lIns="68534" tIns="34268" rIns="68534" bIns="34268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Arial" pitchFamily="34" charset="0"/>
              <a:ea typeface="ヒラギノ角ゴ Pro W3" pitchFamily="-111" charset="-128"/>
            </a:endParaRPr>
          </a:p>
        </p:txBody>
      </p:sp>
      <p:sp>
        <p:nvSpPr>
          <p:cNvPr id="14" name="Rectangle 5"/>
          <p:cNvSpPr>
            <a:spLocks noChangeArrowheads="1"/>
          </p:cNvSpPr>
          <p:nvPr userDrawn="1"/>
        </p:nvSpPr>
        <p:spPr bwMode="auto">
          <a:xfrm>
            <a:off x="190500" y="254008"/>
            <a:ext cx="8775700" cy="6228519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lIns="68534" tIns="34268" rIns="68534" bIns="34268" anchor="ctr"/>
          <a:lstStyle/>
          <a:p>
            <a:pPr algn="ctr" eaLnBrk="0" hangingPunct="0">
              <a:defRPr/>
            </a:pPr>
            <a:endParaRPr lang="en-US" sz="825">
              <a:solidFill>
                <a:prstClr val="black"/>
              </a:solidFill>
              <a:latin typeface="Arial" pitchFamily="34" charset="0"/>
              <a:ea typeface="ヒラギノ角ゴ Pro W3" pitchFamily="-111" charset="-128"/>
            </a:endParaRPr>
          </a:p>
        </p:txBody>
      </p:sp>
      <p:sp>
        <p:nvSpPr>
          <p:cNvPr id="17" name="Rectangle 3"/>
          <p:cNvSpPr>
            <a:spLocks noChangeArrowheads="1"/>
          </p:cNvSpPr>
          <p:nvPr userDrawn="1"/>
        </p:nvSpPr>
        <p:spPr bwMode="auto">
          <a:xfrm>
            <a:off x="228600" y="233927"/>
            <a:ext cx="8686800" cy="57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8534" tIns="34268" rIns="68534" bIns="34268">
            <a:spAutoFit/>
          </a:bodyPr>
          <a:lstStyle/>
          <a:p>
            <a:pPr algn="ctr" eaLnBrk="0" hangingPunct="0">
              <a:defRPr/>
            </a:pPr>
            <a:r>
              <a:rPr lang="en-US" sz="2100" dirty="0">
                <a:solidFill>
                  <a:srgbClr val="1F497D"/>
                </a:solidFill>
                <a:latin typeface="+mn-lt"/>
                <a:ea typeface="Helvetica" charset="0"/>
                <a:cs typeface="Helvetica" charset="0"/>
              </a:rPr>
              <a:t>Monthly</a:t>
            </a:r>
            <a:r>
              <a:rPr lang="en-US" sz="2100" baseline="0" dirty="0">
                <a:solidFill>
                  <a:srgbClr val="1F497D"/>
                </a:solidFill>
                <a:latin typeface="+mn-lt"/>
                <a:ea typeface="Helvetica" charset="0"/>
                <a:cs typeface="Helvetica" charset="0"/>
              </a:rPr>
              <a:t> Status Review</a:t>
            </a:r>
            <a:endParaRPr lang="en-US" sz="2100" dirty="0">
              <a:solidFill>
                <a:srgbClr val="1F497D"/>
              </a:solidFill>
              <a:latin typeface="+mn-lt"/>
              <a:ea typeface="Helvetica" charset="0"/>
              <a:cs typeface="Helvetica" charset="0"/>
            </a:endParaRPr>
          </a:p>
          <a:p>
            <a:pPr algn="ctr" eaLnBrk="0" hangingPunct="0">
              <a:defRPr/>
            </a:pPr>
            <a:r>
              <a:rPr lang="en-US" sz="1200" dirty="0">
                <a:solidFill>
                  <a:srgbClr val="1F497D"/>
                </a:solidFill>
                <a:latin typeface="+mn-lt"/>
                <a:ea typeface="Helvetica" charset="0"/>
                <a:cs typeface="Helvetica" charset="0"/>
              </a:rPr>
              <a:t>May 10, 2019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2286000" y="6450483"/>
            <a:ext cx="4572000" cy="207743"/>
          </a:xfrm>
          <a:prstGeom prst="rect">
            <a:avLst/>
          </a:prstGeom>
        </p:spPr>
        <p:txBody>
          <a:bodyPr lIns="68574" tIns="34287" rIns="68574" bIns="34287">
            <a:spAutoFit/>
          </a:bodyPr>
          <a:lstStyle/>
          <a:p>
            <a:pPr algn="ctr">
              <a:defRPr/>
            </a:pPr>
            <a:r>
              <a:rPr lang="en-US" sz="900" b="1" i="1" dirty="0">
                <a:solidFill>
                  <a:prstClr val="black"/>
                </a:solidFill>
                <a:latin typeface="Calibri"/>
              </a:rPr>
              <a:t>Pre-decisional – For NASA / NOAA Internal Use Only</a:t>
            </a:r>
          </a:p>
        </p:txBody>
      </p:sp>
      <p:sp>
        <p:nvSpPr>
          <p:cNvPr id="15" name="Line 4"/>
          <p:cNvSpPr>
            <a:spLocks noChangeShapeType="1"/>
          </p:cNvSpPr>
          <p:nvPr userDrawn="1"/>
        </p:nvSpPr>
        <p:spPr bwMode="auto">
          <a:xfrm flipV="1">
            <a:off x="198444" y="3990796"/>
            <a:ext cx="8774111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lIns="68534" tIns="34268" rIns="68534" bIns="34268" anchor="ctr"/>
          <a:lstStyle/>
          <a:p>
            <a:pPr>
              <a:defRPr/>
            </a:pPr>
            <a:endParaRPr lang="en-US" sz="1350" dirty="0">
              <a:solidFill>
                <a:prstClr val="black"/>
              </a:solidFill>
              <a:latin typeface="Arial" pitchFamily="34" charset="0"/>
              <a:ea typeface="ヒラギノ角ゴ Pro W3" pitchFamily="-111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CC2E89-AAE0-DF4A-913E-4985EA96BD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331" y="1164952"/>
            <a:ext cx="2634041" cy="2634039"/>
          </a:xfrm>
          <a:prstGeom prst="rect">
            <a:avLst/>
          </a:prstGeom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id="{197A98E8-6A0B-E048-9FEC-6037854DAAB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80270" y="992622"/>
            <a:ext cx="5975990" cy="29786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7856" tIns="33332" rIns="67856" bIns="33332" anchor="ctr"/>
          <a:lstStyle/>
          <a:p>
            <a:pPr algn="ctr">
              <a:lnSpc>
                <a:spcPct val="90000"/>
              </a:lnSpc>
              <a:spcAft>
                <a:spcPts val="225"/>
              </a:spcAft>
              <a:buSzPct val="100000"/>
              <a:defRPr/>
            </a:pPr>
            <a:r>
              <a:rPr lang="en-US" sz="1875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Joint Polar Satellite System </a:t>
            </a:r>
          </a:p>
          <a:p>
            <a:pPr algn="ctr">
              <a:lnSpc>
                <a:spcPct val="90000"/>
              </a:lnSpc>
              <a:spcAft>
                <a:spcPts val="225"/>
              </a:spcAft>
              <a:buSzPct val="100000"/>
              <a:defRPr/>
            </a:pPr>
            <a:r>
              <a:rPr lang="en-US" sz="1875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Flight Project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r>
              <a:rPr lang="en-US" sz="1350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Code 472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r>
              <a:rPr lang="en-US" sz="1350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WBS 313229 / 700974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endParaRPr lang="en-US" sz="375" dirty="0">
              <a:solidFill>
                <a:prstClr val="black"/>
              </a:solidFill>
              <a:latin typeface="+mn-lt"/>
              <a:ea typeface="Helvetica" charset="0"/>
              <a:cs typeface="Helvetica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endParaRPr lang="en-US" sz="150" dirty="0">
              <a:solidFill>
                <a:prstClr val="black"/>
              </a:solidFill>
              <a:latin typeface="+mn-lt"/>
              <a:ea typeface="Helvetica" charset="0"/>
              <a:cs typeface="Helvetica" charset="0"/>
            </a:endParaRPr>
          </a:p>
          <a:p>
            <a:pPr marL="345281" indent="0" algn="l">
              <a:lnSpc>
                <a:spcPct val="90000"/>
              </a:lnSpc>
              <a:spcBef>
                <a:spcPct val="20000"/>
              </a:spcBef>
              <a:buSzPct val="100000"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S-NPP Launched: </a:t>
            </a:r>
            <a:r>
              <a:rPr lang="en-US" sz="1200" u="none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October 28, 2011 / Phase E</a:t>
            </a:r>
            <a:endParaRPr lang="en-US" sz="1200" dirty="0">
              <a:solidFill>
                <a:prstClr val="black"/>
              </a:solidFill>
              <a:latin typeface="+mn-lt"/>
              <a:ea typeface="Helvetica" charset="0"/>
              <a:cs typeface="Helvetica" charset="0"/>
            </a:endParaRPr>
          </a:p>
          <a:p>
            <a:pPr marL="345281" indent="0" algn="l">
              <a:lnSpc>
                <a:spcPct val="90000"/>
              </a:lnSpc>
              <a:spcBef>
                <a:spcPct val="20000"/>
              </a:spcBef>
              <a:buSzPct val="100000"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NOAA-20 (JPSS-1) Launched: </a:t>
            </a:r>
            <a:r>
              <a:rPr lang="en-US" sz="1200" u="none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November 18, 2017 / Phase E</a:t>
            </a:r>
          </a:p>
          <a:p>
            <a:pPr marL="345281" indent="0" algn="l">
              <a:lnSpc>
                <a:spcPct val="90000"/>
              </a:lnSpc>
              <a:spcBef>
                <a:spcPct val="20000"/>
              </a:spcBef>
              <a:buSzPct val="100000"/>
              <a:tabLst/>
              <a:defRPr/>
            </a:pPr>
            <a:r>
              <a:rPr lang="en-US" sz="1200" u="none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JPSS-2 Launch Readiness Date: March 31,</a:t>
            </a:r>
            <a:r>
              <a:rPr lang="en-US" sz="1200" u="none" baseline="0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 2022 </a:t>
            </a:r>
            <a:r>
              <a:rPr lang="en-US" sz="1200" u="none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/ Phase C</a:t>
            </a:r>
          </a:p>
          <a:p>
            <a:pPr marL="345281" indent="0" algn="l">
              <a:lnSpc>
                <a:spcPct val="90000"/>
              </a:lnSpc>
              <a:spcBef>
                <a:spcPct val="20000"/>
              </a:spcBef>
              <a:buSzPct val="100000"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JPSS-3 Launch Readiness Date: March 2025 </a:t>
            </a:r>
            <a:r>
              <a:rPr lang="en-US" sz="1200" u="none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/ Phase B</a:t>
            </a:r>
            <a:endParaRPr lang="en-US" sz="1200" dirty="0">
              <a:solidFill>
                <a:prstClr val="black"/>
              </a:solidFill>
              <a:latin typeface="+mn-lt"/>
              <a:ea typeface="Helvetica" charset="0"/>
              <a:cs typeface="Helvetica" charset="0"/>
            </a:endParaRPr>
          </a:p>
          <a:p>
            <a:pPr marL="345281" marR="0" indent="0" algn="l" defTabSz="685346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JPSS-4 Launch Readiness Date: March 2028 </a:t>
            </a:r>
            <a:r>
              <a:rPr lang="en-US" sz="1200" u="none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/ Phase B</a:t>
            </a:r>
            <a:endParaRPr lang="en-US" sz="1200" dirty="0">
              <a:solidFill>
                <a:prstClr val="black"/>
              </a:solidFill>
              <a:latin typeface="+mn-lt"/>
              <a:ea typeface="Helvetica" charset="0"/>
              <a:cs typeface="Helvetica" charset="0"/>
            </a:endParaRPr>
          </a:p>
        </p:txBody>
      </p:sp>
      <p:pic>
        <p:nvPicPr>
          <p:cNvPr id="11" name="Picture 8" descr="noaa-logo.png">
            <a:extLst>
              <a:ext uri="{FF2B5EF4-FFF2-40B4-BE49-F238E27FC236}">
                <a16:creationId xmlns:a16="http://schemas.microsoft.com/office/drawing/2014/main" id="{F5B2D11E-E113-A14C-9386-C9413A706B00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663" y="278555"/>
            <a:ext cx="5143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NASA_logo">
            <a:extLst>
              <a:ext uri="{FF2B5EF4-FFF2-40B4-BE49-F238E27FC236}">
                <a16:creationId xmlns:a16="http://schemas.microsoft.com/office/drawing/2014/main" id="{6EB143A6-64AB-3B42-A1E7-E8AEAB19D8F8}"/>
              </a:ext>
            </a:extLst>
          </p:cNvPr>
          <p:cNvPicPr>
            <a:picLocks noChangeArrowheads="1"/>
          </p:cNvPicPr>
          <p:nvPr userDrawn="1"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8473" y="304061"/>
            <a:ext cx="574072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88865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j-lt"/>
              </a:defRPr>
            </a:lvl1pPr>
            <a:lvl2pPr>
              <a:defRPr sz="12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200">
                <a:latin typeface="+mj-lt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j-lt"/>
              </a:defRPr>
            </a:lvl1pPr>
            <a:lvl2pPr>
              <a:defRPr sz="12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200">
                <a:latin typeface="+mj-lt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391400" cy="49307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r">
              <a:defRPr sz="1800"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 flipV="1">
            <a:off x="0" y="729060"/>
            <a:ext cx="9144000" cy="45720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0817F5-FF40-0048-9B90-4CE8FE3D0754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8" y="38098"/>
            <a:ext cx="658368" cy="87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265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07061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latin typeface="+mj-lt"/>
              </a:defRPr>
            </a:lvl1pPr>
            <a:lvl2pPr>
              <a:defRPr sz="12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2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391400" cy="49307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r">
              <a:defRPr sz="1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 flipV="1">
            <a:off x="0" y="729060"/>
            <a:ext cx="9144000" cy="45720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EAD2E2-01A7-3745-8C45-B6B4AE35E432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8" y="38098"/>
            <a:ext cx="658368" cy="87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643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19200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86400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+mj-lt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381001"/>
            <a:ext cx="8686800" cy="251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391400" cy="49307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defRPr sz="1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 flipV="1">
            <a:off x="0" y="729060"/>
            <a:ext cx="9144000" cy="45720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FEED31-4B5C-F647-A42B-9F9B3D21D519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8" y="38098"/>
            <a:ext cx="658368" cy="87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13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j-lt"/>
              </a:defRPr>
            </a:lvl1pPr>
            <a:lvl2pPr>
              <a:defRPr sz="12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200">
                <a:latin typeface="+mj-lt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j-lt"/>
              </a:defRPr>
            </a:lvl1pPr>
            <a:lvl2pPr>
              <a:defRPr sz="12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200">
                <a:latin typeface="+mj-lt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391400" cy="49307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r">
              <a:defRPr sz="1800"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 flipV="1">
            <a:off x="0" y="729060"/>
            <a:ext cx="9144000" cy="45720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1557F4-2426-B547-80DE-C119F2437EFD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8" y="38098"/>
            <a:ext cx="658368" cy="87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50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72846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391400" cy="49307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r">
              <a:defRPr sz="1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 flipV="1">
            <a:off x="0" y="729060"/>
            <a:ext cx="9144000" cy="45720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093A43-E0BA-0448-A867-1FA9D99FFEE2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8" y="38098"/>
            <a:ext cx="658368" cy="87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719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latin typeface="+mj-lt"/>
              </a:defRPr>
            </a:lvl1pPr>
            <a:lvl2pPr>
              <a:defRPr sz="12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2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391400" cy="49307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r">
              <a:defRPr sz="1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 flipV="1">
            <a:off x="0" y="729060"/>
            <a:ext cx="9144000" cy="45720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8A8646-98BD-A848-9B49-C0AFBB8DBD3D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8" y="38098"/>
            <a:ext cx="658368" cy="87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75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19200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86400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+mj-lt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381001"/>
            <a:ext cx="8686800" cy="251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391400" cy="49307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defRPr sz="1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 flipV="1">
            <a:off x="0" y="729060"/>
            <a:ext cx="9144000" cy="45720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B6CA6D-6A23-E54C-B644-A77427BB46D3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8" y="38098"/>
            <a:ext cx="658368" cy="87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0913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03E041D-C925-E544-829F-14F463463804}"/>
              </a:ext>
            </a:extLst>
          </p:cNvPr>
          <p:cNvSpPr/>
          <p:nvPr userDrawn="1"/>
        </p:nvSpPr>
        <p:spPr>
          <a:xfrm flipV="1">
            <a:off x="0" y="729060"/>
            <a:ext cx="9144000" cy="36576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BB759DF-07C9-1549-BD6D-FC5A35355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119333"/>
            <a:ext cx="7623466" cy="528492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algn="r">
              <a:defRPr sz="1800" b="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88C84B-AB57-814B-AF8F-7D784F564DC4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8" y="38098"/>
            <a:ext cx="658368" cy="87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287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latin typeface="+mj-lt"/>
              </a:defRPr>
            </a:lvl1pPr>
            <a:lvl2pPr>
              <a:defRPr sz="900">
                <a:latin typeface="+mj-lt"/>
              </a:defRPr>
            </a:lvl2pPr>
            <a:lvl3pPr>
              <a:defRPr sz="900">
                <a:latin typeface="+mj-lt"/>
              </a:defRPr>
            </a:lvl3pPr>
            <a:lvl4pPr>
              <a:defRPr sz="900">
                <a:latin typeface="+mj-lt"/>
              </a:defRPr>
            </a:lvl4pPr>
            <a:lvl5pPr>
              <a:defRPr sz="9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391400" cy="49307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r">
              <a:defRPr sz="135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 flipV="1">
            <a:off x="0" y="729060"/>
            <a:ext cx="9144000" cy="45720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0E2C4D-F4F1-7443-BEB5-209B4988CF0B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8" y="38098"/>
            <a:ext cx="658368" cy="87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4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ur Content with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9592" y="1138993"/>
            <a:ext cx="4178595" cy="2518611"/>
          </a:xfrm>
        </p:spPr>
        <p:txBody>
          <a:bodyPr/>
          <a:lstStyle>
            <a:lvl1pPr indent="-171450">
              <a:spcBef>
                <a:spcPts val="450"/>
              </a:spcBef>
              <a:defRPr sz="1500">
                <a:solidFill>
                  <a:schemeClr val="tx1"/>
                </a:solidFill>
              </a:defRPr>
            </a:lvl1pPr>
            <a:lvl2pPr indent="-171450">
              <a:spcBef>
                <a:spcPts val="450"/>
              </a:spcBef>
              <a:defRPr sz="1200">
                <a:solidFill>
                  <a:schemeClr val="tx1"/>
                </a:solidFill>
              </a:defRPr>
            </a:lvl2pPr>
            <a:lvl3pPr indent="-171450">
              <a:spcBef>
                <a:spcPts val="450"/>
              </a:spcBef>
              <a:defRPr sz="1200">
                <a:solidFill>
                  <a:schemeClr val="tx1"/>
                </a:solidFill>
              </a:defRPr>
            </a:lvl3pPr>
            <a:lvl4pPr indent="-171450">
              <a:spcBef>
                <a:spcPts val="450"/>
              </a:spcBef>
              <a:defRPr sz="1200">
                <a:solidFill>
                  <a:schemeClr val="tx1"/>
                </a:solidFill>
              </a:defRPr>
            </a:lvl4pPr>
            <a:lvl5pPr indent="-171450">
              <a:spcBef>
                <a:spcPts val="450"/>
              </a:spcBef>
              <a:defRPr sz="1200">
                <a:solidFill>
                  <a:schemeClr val="tx1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661150"/>
            <a:ext cx="18288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6D4B03-E339-4C9D-AC39-0BD7C921B5B0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12"/>
          </p:nvPr>
        </p:nvSpPr>
        <p:spPr>
          <a:xfrm>
            <a:off x="4699592" y="3769899"/>
            <a:ext cx="4178595" cy="2513947"/>
          </a:xfrm>
        </p:spPr>
        <p:txBody>
          <a:bodyPr/>
          <a:lstStyle>
            <a:lvl1pPr indent="-171450">
              <a:spcBef>
                <a:spcPts val="450"/>
              </a:spcBef>
              <a:defRPr sz="1500">
                <a:solidFill>
                  <a:schemeClr val="tx1"/>
                </a:solidFill>
              </a:defRPr>
            </a:lvl1pPr>
            <a:lvl2pPr indent="-171450">
              <a:spcBef>
                <a:spcPts val="450"/>
              </a:spcBef>
              <a:defRPr sz="1200">
                <a:solidFill>
                  <a:schemeClr val="tx1"/>
                </a:solidFill>
              </a:defRPr>
            </a:lvl2pPr>
            <a:lvl3pPr indent="-171450">
              <a:spcBef>
                <a:spcPts val="450"/>
              </a:spcBef>
              <a:defRPr sz="1200">
                <a:solidFill>
                  <a:schemeClr val="tx1"/>
                </a:solidFill>
              </a:defRPr>
            </a:lvl3pPr>
            <a:lvl4pPr indent="-171450">
              <a:spcBef>
                <a:spcPts val="450"/>
              </a:spcBef>
              <a:defRPr sz="1200">
                <a:solidFill>
                  <a:schemeClr val="tx1"/>
                </a:solidFill>
              </a:defRPr>
            </a:lvl4pPr>
            <a:lvl5pPr indent="-171450">
              <a:spcBef>
                <a:spcPts val="450"/>
              </a:spcBef>
              <a:defRPr sz="1200">
                <a:solidFill>
                  <a:schemeClr val="tx1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311701" y="1138993"/>
            <a:ext cx="4153975" cy="2518611"/>
          </a:xfrm>
        </p:spPr>
        <p:txBody>
          <a:bodyPr/>
          <a:lstStyle>
            <a:lvl1pPr indent="-171450">
              <a:spcBef>
                <a:spcPts val="450"/>
              </a:spcBef>
              <a:defRPr sz="1500">
                <a:solidFill>
                  <a:schemeClr val="tx1"/>
                </a:solidFill>
              </a:defRPr>
            </a:lvl1pPr>
            <a:lvl2pPr indent="-171450">
              <a:spcBef>
                <a:spcPts val="450"/>
              </a:spcBef>
              <a:defRPr sz="1200">
                <a:solidFill>
                  <a:schemeClr val="tx1"/>
                </a:solidFill>
              </a:defRPr>
            </a:lvl2pPr>
            <a:lvl3pPr indent="-171450">
              <a:spcBef>
                <a:spcPts val="450"/>
              </a:spcBef>
              <a:defRPr sz="1200">
                <a:solidFill>
                  <a:schemeClr val="tx1"/>
                </a:solidFill>
              </a:defRPr>
            </a:lvl3pPr>
            <a:lvl4pPr indent="-171450">
              <a:spcBef>
                <a:spcPts val="450"/>
              </a:spcBef>
              <a:defRPr sz="1200">
                <a:solidFill>
                  <a:schemeClr val="tx1"/>
                </a:solidFill>
              </a:defRPr>
            </a:lvl4pPr>
            <a:lvl5pPr indent="-171450">
              <a:spcBef>
                <a:spcPts val="450"/>
              </a:spcBef>
              <a:defRPr sz="1200">
                <a:solidFill>
                  <a:schemeClr val="tx1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311702" y="3769899"/>
            <a:ext cx="4153975" cy="2517485"/>
          </a:xfrm>
        </p:spPr>
        <p:txBody>
          <a:bodyPr/>
          <a:lstStyle>
            <a:lvl1pPr indent="-171450">
              <a:spcBef>
                <a:spcPts val="450"/>
              </a:spcBef>
              <a:defRPr sz="1500">
                <a:solidFill>
                  <a:schemeClr val="tx1"/>
                </a:solidFill>
              </a:defRPr>
            </a:lvl1pPr>
            <a:lvl2pPr indent="-171450">
              <a:spcBef>
                <a:spcPts val="450"/>
              </a:spcBef>
              <a:defRPr sz="1200">
                <a:solidFill>
                  <a:schemeClr val="tx1"/>
                </a:solidFill>
              </a:defRPr>
            </a:lvl2pPr>
            <a:lvl3pPr indent="-171450">
              <a:spcBef>
                <a:spcPts val="450"/>
              </a:spcBef>
              <a:defRPr sz="1200">
                <a:solidFill>
                  <a:schemeClr val="tx1"/>
                </a:solidFill>
              </a:defRPr>
            </a:lvl3pPr>
            <a:lvl4pPr indent="-171450">
              <a:spcBef>
                <a:spcPts val="450"/>
              </a:spcBef>
              <a:defRPr sz="1200">
                <a:solidFill>
                  <a:schemeClr val="tx1"/>
                </a:solidFill>
              </a:defRPr>
            </a:lvl4pPr>
            <a:lvl5pPr indent="-171450">
              <a:spcBef>
                <a:spcPts val="450"/>
              </a:spcBef>
              <a:defRPr sz="1200">
                <a:solidFill>
                  <a:schemeClr val="tx1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8601" y="113257"/>
            <a:ext cx="5899484" cy="8382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00325" y="3705328"/>
            <a:ext cx="8580475" cy="0"/>
          </a:xfrm>
          <a:prstGeom prst="line">
            <a:avLst/>
          </a:prstGeom>
          <a:ln w="25400">
            <a:solidFill>
              <a:srgbClr val="005D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4588788" y="1138993"/>
            <a:ext cx="0" cy="5141495"/>
          </a:xfrm>
          <a:prstGeom prst="line">
            <a:avLst/>
          </a:prstGeom>
          <a:ln w="25400">
            <a:solidFill>
              <a:srgbClr val="005D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5548" y="318278"/>
            <a:ext cx="1595031" cy="353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D85F4D-BB50-034B-8C93-3C99EC1D775A}"/>
              </a:ext>
            </a:extLst>
          </p:cNvPr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327" y="72388"/>
            <a:ext cx="761417" cy="101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170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" y="113257"/>
            <a:ext cx="5891463" cy="8382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8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FC63E-F8D9-44BB-A462-AC735E845F95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5A13C3-637C-704A-83D2-665B7CA280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0066" y="1116626"/>
            <a:ext cx="8123214" cy="5121483"/>
          </a:xfrm>
        </p:spPr>
        <p:txBody>
          <a:bodyPr vert="horz" lIns="91440" tIns="45720" rIns="91440" bIns="45720" rtlCol="0">
            <a:noAutofit/>
          </a:bodyPr>
          <a:lstStyle>
            <a:lvl1pPr>
              <a:spcBef>
                <a:spcPts val="225"/>
              </a:spcBef>
              <a:spcAft>
                <a:spcPts val="225"/>
              </a:spcAft>
              <a:defRPr lang="en-US" sz="1350" b="0" kern="1200" dirty="0">
                <a:solidFill>
                  <a:schemeClr val="tx2"/>
                </a:solidFill>
                <a:latin typeface="+mn-lt"/>
                <a:cs typeface="+mn-cs"/>
              </a:defRPr>
            </a:lvl1pPr>
            <a:lvl2pPr>
              <a:spcBef>
                <a:spcPts val="225"/>
              </a:spcBef>
              <a:spcAft>
                <a:spcPts val="225"/>
              </a:spcAft>
              <a:defRPr lang="en-US" sz="1050" kern="1200" dirty="0" smtClean="0">
                <a:solidFill>
                  <a:schemeClr val="tx2"/>
                </a:solidFill>
                <a:ea typeface="+mn-ea"/>
              </a:defRPr>
            </a:lvl2pPr>
            <a:lvl3pPr>
              <a:spcBef>
                <a:spcPts val="225"/>
              </a:spcBef>
              <a:spcAft>
                <a:spcPts val="225"/>
              </a:spcAft>
              <a:defRPr lang="en-US" sz="9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</a:lstStyle>
          <a:p>
            <a:pPr marL="0" lvl="0" indent="0" defTabSz="462872" latinLnBrk="0">
              <a:lnSpc>
                <a:spcPct val="100000"/>
              </a:lnSpc>
              <a:spcBef>
                <a:spcPts val="608"/>
              </a:spcBef>
              <a:spcAft>
                <a:spcPts val="405"/>
              </a:spcAft>
              <a:buFont typeface="Arial" panose="020B0604020202020204" pitchFamily="34" charset="0"/>
              <a:buNone/>
            </a:pPr>
            <a:r>
              <a:rPr lang="en-US" dirty="0"/>
              <a:t>Click to edit Master text styles Arial 18 pt.</a:t>
            </a:r>
          </a:p>
          <a:p>
            <a:pPr marL="117869" lvl="1" indent="-117869" defTabSz="462872" latinLnBrk="0">
              <a:lnSpc>
                <a:spcPct val="100000"/>
              </a:lnSpc>
              <a:spcBef>
                <a:spcPts val="203"/>
              </a:spcBef>
              <a:spcAft>
                <a:spcPts val="203"/>
              </a:spcAft>
              <a:buFont typeface="Arial" panose="020B0604020202020204" pitchFamily="34" charset="0"/>
              <a:buChar char="•"/>
            </a:pPr>
            <a:r>
              <a:rPr lang="en-US" dirty="0"/>
              <a:t>First level indent</a:t>
            </a:r>
          </a:p>
          <a:p>
            <a:pPr marL="250740" lvl="2" indent="-99653" defTabSz="462872" latinLnBrk="0">
              <a:lnSpc>
                <a:spcPct val="90000"/>
              </a:lnSpc>
              <a:spcBef>
                <a:spcPts val="203"/>
              </a:spcBef>
              <a:spcAft>
                <a:spcPts val="203"/>
              </a:spcAft>
              <a:buFont typeface="Arial" panose="020B0604020202020204" pitchFamily="34" charset="0"/>
              <a:buChar char="–"/>
            </a:pPr>
            <a:r>
              <a:rPr lang="en-US" dirty="0"/>
              <a:t>Second level indent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5548" y="318278"/>
            <a:ext cx="1595031" cy="35387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B28807C-599E-FE40-B4B6-C20841F7EC16}"/>
              </a:ext>
            </a:extLst>
          </p:cNvPr>
          <p:cNvSpPr/>
          <p:nvPr userDrawn="1"/>
        </p:nvSpPr>
        <p:spPr>
          <a:xfrm>
            <a:off x="228600" y="1021769"/>
            <a:ext cx="430714" cy="54410"/>
          </a:xfrm>
          <a:prstGeom prst="rect">
            <a:avLst/>
          </a:prstGeom>
          <a:solidFill>
            <a:srgbClr val="0026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15" dirty="0">
              <a:solidFill>
                <a:srgbClr val="00269A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45124B-B982-5046-AE56-3CB19AA9ECCF}"/>
              </a:ext>
            </a:extLst>
          </p:cNvPr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327" y="72388"/>
            <a:ext cx="761417" cy="101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657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 txBox="1">
            <a:spLocks/>
          </p:cNvSpPr>
          <p:nvPr userDrawn="1"/>
        </p:nvSpPr>
        <p:spPr>
          <a:xfrm>
            <a:off x="74613" y="6627813"/>
            <a:ext cx="2133600" cy="228600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defRPr/>
            </a:pPr>
            <a:fld id="{0DAC9132-DC4B-7E42-9DEA-A35F66052FBD}" type="datetime1">
              <a:rPr lang="en-US" sz="750" smtClean="0">
                <a:solidFill>
                  <a:srgbClr val="000000"/>
                </a:solidFill>
                <a:latin typeface="Calibri" charset="0"/>
              </a:rPr>
              <a:pPr eaLnBrk="1" hangingPunct="1">
                <a:defRPr/>
              </a:pPr>
              <a:t>9/21/2024</a:t>
            </a:fld>
            <a:endParaRPr lang="en-US" sz="75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" name="Footer Placeholder 4"/>
          <p:cNvSpPr txBox="1">
            <a:spLocks/>
          </p:cNvSpPr>
          <p:nvPr userDrawn="1"/>
        </p:nvSpPr>
        <p:spPr bwMode="auto">
          <a:xfrm>
            <a:off x="3122613" y="6627813"/>
            <a:ext cx="2895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defRPr/>
            </a:pPr>
            <a:r>
              <a:rPr lang="en-US" sz="750" dirty="0">
                <a:solidFill>
                  <a:srgbClr val="898989"/>
                </a:solidFill>
                <a:latin typeface="Calibri" charset="0"/>
              </a:rPr>
              <a:t>Document Title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6932613" y="6627813"/>
            <a:ext cx="2133600" cy="228600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>
              <a:defRPr/>
            </a:pPr>
            <a:fld id="{0300F62C-40F5-F449-9883-6AC4541E251F}" type="slidenum">
              <a:rPr lang="en-US" sz="750" smtClean="0">
                <a:solidFill>
                  <a:srgbClr val="000000"/>
                </a:solidFill>
                <a:latin typeface="Calibri" charset="0"/>
              </a:rPr>
              <a:pPr algn="r" eaLnBrk="1" hangingPunct="1">
                <a:defRPr/>
              </a:pPr>
              <a:t>‹#›</a:t>
            </a:fld>
            <a:endParaRPr lang="en-US" sz="75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1243015" y="2335215"/>
            <a:ext cx="6645275" cy="615951"/>
          </a:xfrm>
          <a:custGeom>
            <a:avLst/>
            <a:gdLst>
              <a:gd name="T0" fmla="*/ 0 w 6646065"/>
              <a:gd name="T1" fmla="*/ 0 h 615950"/>
              <a:gd name="T2" fmla="*/ 6642115 w 6646065"/>
              <a:gd name="T3" fmla="*/ 0 h 615950"/>
              <a:gd name="T4" fmla="*/ 6642115 w 6646065"/>
              <a:gd name="T5" fmla="*/ 1122274 h 615950"/>
              <a:gd name="T6" fmla="*/ 0 w 6646065"/>
              <a:gd name="T7" fmla="*/ 1122274 h 615950"/>
              <a:gd name="T8" fmla="*/ 0 w 6646065"/>
              <a:gd name="T9" fmla="*/ 0 h 6159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646065"/>
              <a:gd name="T16" fmla="*/ 0 h 615950"/>
              <a:gd name="T17" fmla="*/ 6646065 w 6646065"/>
              <a:gd name="T18" fmla="*/ 615950 h 6159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646065" h="615950">
                <a:moveTo>
                  <a:pt x="0" y="0"/>
                </a:moveTo>
                <a:lnTo>
                  <a:pt x="6646065" y="0"/>
                </a:lnTo>
                <a:lnTo>
                  <a:pt x="6646065" y="615950"/>
                </a:lnTo>
                <a:lnTo>
                  <a:pt x="0" y="615950"/>
                </a:lnTo>
                <a:lnTo>
                  <a:pt x="0" y="0"/>
                </a:lnTo>
                <a:close/>
              </a:path>
            </a:pathLst>
          </a:custGeom>
          <a:noFill/>
          <a:ln/>
        </p:spPr>
        <p:txBody>
          <a:bodyPr anchor="t"/>
          <a:lstStyle/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4204633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 txBox="1">
            <a:spLocks/>
          </p:cNvSpPr>
          <p:nvPr userDrawn="1"/>
        </p:nvSpPr>
        <p:spPr>
          <a:xfrm>
            <a:off x="74613" y="6627813"/>
            <a:ext cx="2133600" cy="228600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endParaRPr lang="en-US" sz="750" dirty="0">
              <a:solidFill>
                <a:schemeClr val="bg1">
                  <a:lumMod val="50000"/>
                </a:schemeClr>
              </a:solidFill>
              <a:latin typeface="Calibri" pitchFamily="28" charset="0"/>
              <a:ea typeface="ヒラギノ角ゴ Pro W3" pitchFamily="28" charset="-128"/>
              <a:cs typeface="+mn-cs"/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3494651" y="6624523"/>
            <a:ext cx="2133600" cy="2286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en-US" sz="750" dirty="0">
              <a:solidFill>
                <a:schemeClr val="bg1">
                  <a:lumMod val="50000"/>
                </a:schemeClr>
              </a:solidFill>
              <a:latin typeface="Calibri" pitchFamily="28" charset="0"/>
              <a:ea typeface="ヒラギノ角ゴ Pro W3" pitchFamily="28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48934" y="6634279"/>
            <a:ext cx="5046134" cy="218847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CE6D5B-4AB6-3147-B0D9-B784D301F89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7770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0DA05-4C44-45A7-8C57-53A70006A9DB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5" name="Picture 2" descr="C:\Forsythe\Misc\CIRA_Logos\1.CIRA_2015.RGB-transp.EMAIL.150dpi.bold-text.2x1 (1)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0"/>
            <a:ext cx="1295400" cy="53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486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64518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BE0A3-C950-48D4-BEC9-D8B28A3882B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95131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0C432A-BC87-4E32-8372-05E96FFBD8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641132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B45B4F-5CE1-4AD5-B756-680A6ACDE2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265196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8D063D-4F8A-4343-96F9-2A7DEE6975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35505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506B1-9382-41D2-B54A-44F19B8071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462116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51CE79-28CD-4C7B-BF28-834B2D91B3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19020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919D3-DC3C-406A-9AC1-71FFCDFBA6B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6201" y="6002436"/>
            <a:ext cx="2057400" cy="7137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82" descr="CIRA-logo-color-ltbg-name-6in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3400" y="6068099"/>
            <a:ext cx="1473096" cy="64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30664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987FD2-87F0-4FA2-A62B-F12050D002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40745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683988-586A-4F0A-AC20-B7A0460C61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864509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96519-6CF8-4EAC-AB20-C6A6B2793D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8287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slideLayout" Target="../slideLayouts/slideLayout82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81.xml"/><Relationship Id="rId33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29" Type="http://schemas.openxmlformats.org/officeDocument/2006/relationships/slideLayout" Target="../slideLayouts/slideLayout85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80.xml"/><Relationship Id="rId32" Type="http://schemas.openxmlformats.org/officeDocument/2006/relationships/slideLayout" Target="../slideLayouts/slideLayout88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28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31" Type="http://schemas.openxmlformats.org/officeDocument/2006/relationships/slideLayout" Target="../slideLayouts/slideLayout87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Relationship Id="rId27" Type="http://schemas.openxmlformats.org/officeDocument/2006/relationships/slideLayout" Target="../slideLayouts/slideLayout83.xml"/><Relationship Id="rId30" Type="http://schemas.openxmlformats.org/officeDocument/2006/relationships/slideLayout" Target="../slideLayouts/slideLayout86.xml"/><Relationship Id="rId8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7.xml"/><Relationship Id="rId9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99CCFF"/>
            </a:gs>
            <a:gs pos="50000">
              <a:srgbClr val="E7FFFF"/>
            </a:gs>
            <a:gs pos="100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03400" y="0"/>
            <a:ext cx="73406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1138" y="1079500"/>
            <a:ext cx="8793162" cy="519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9"/>
          <p:cNvSpPr>
            <a:spLocks noChangeArrowheads="1"/>
          </p:cNvSpPr>
          <p:nvPr userDrawn="1"/>
        </p:nvSpPr>
        <p:spPr bwMode="auto">
          <a:xfrm>
            <a:off x="0" y="0"/>
            <a:ext cx="914400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>
              <a:ea typeface="+mn-ea"/>
            </a:endParaRPr>
          </a:p>
        </p:txBody>
      </p:sp>
      <p:sp>
        <p:nvSpPr>
          <p:cNvPr id="323598" name="Rectangle 14"/>
          <p:cNvSpPr>
            <a:spLocks noChangeArrowheads="1"/>
          </p:cNvSpPr>
          <p:nvPr userDrawn="1"/>
        </p:nvSpPr>
        <p:spPr bwMode="auto">
          <a:xfrm>
            <a:off x="-193675" y="6553200"/>
            <a:ext cx="809625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fld id="{B2EA6D9B-C60E-4526-B6DB-892EE65C3427}" type="slidenum">
              <a:rPr lang="en-US" altLang="en-US" sz="1000" smtClean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pPr algn="r" eaLnBrk="1" hangingPunct="1">
                <a:defRPr/>
              </a:pPr>
              <a:t>‹#›</a:t>
            </a:fld>
            <a:endParaRPr lang="en-US" altLang="en-US" sz="1000"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</p:txBody>
      </p:sp>
      <p:sp>
        <p:nvSpPr>
          <p:cNvPr id="1030" name="Line 15"/>
          <p:cNvSpPr>
            <a:spLocks noChangeShapeType="1"/>
          </p:cNvSpPr>
          <p:nvPr userDrawn="1"/>
        </p:nvSpPr>
        <p:spPr bwMode="auto">
          <a:xfrm>
            <a:off x="1255713" y="6683375"/>
            <a:ext cx="7888287" cy="0"/>
          </a:xfrm>
          <a:prstGeom prst="line">
            <a:avLst/>
          </a:prstGeom>
          <a:noFill/>
          <a:ln w="19050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1" name="Picture 13" descr="NOAA logo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6361113"/>
            <a:ext cx="439737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033" name="Picture 9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7325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  <p:sldLayoutId id="2147484083" r:id="rId12"/>
    <p:sldLayoutId id="2147484084" r:id="rId13"/>
    <p:sldLayoutId id="2147484085" r:id="rId14"/>
    <p:sldLayoutId id="2147484086" r:id="rId15"/>
    <p:sldLayoutId id="2147484244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Lucida Sans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Lucida Sans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Lucida Sans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Lucida Sans" pitchFamily="34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rgbClr val="990033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0E3FF-7CEE-DE4D-8C92-66034C4C8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103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  <p:sldLayoutId id="2147484099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99CCFF"/>
            </a:gs>
            <a:gs pos="50000">
              <a:srgbClr val="E7FFFF"/>
            </a:gs>
            <a:gs pos="100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03400" y="0"/>
            <a:ext cx="73406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1138" y="1079501"/>
            <a:ext cx="8793162" cy="519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9"/>
          <p:cNvSpPr>
            <a:spLocks noChangeArrowheads="1"/>
          </p:cNvSpPr>
          <p:nvPr userDrawn="1"/>
        </p:nvSpPr>
        <p:spPr bwMode="auto">
          <a:xfrm>
            <a:off x="0" y="340240"/>
            <a:ext cx="9144000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sz="1013">
              <a:ea typeface="+mn-ea"/>
            </a:endParaRPr>
          </a:p>
        </p:txBody>
      </p:sp>
      <p:sp>
        <p:nvSpPr>
          <p:cNvPr id="323598" name="Rectangle 14"/>
          <p:cNvSpPr>
            <a:spLocks noChangeArrowheads="1"/>
          </p:cNvSpPr>
          <p:nvPr userDrawn="1"/>
        </p:nvSpPr>
        <p:spPr bwMode="auto">
          <a:xfrm>
            <a:off x="-193675" y="6553200"/>
            <a:ext cx="809625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fld id="{B2EA6D9B-C60E-4526-B6DB-892EE65C3427}" type="slidenum">
              <a:rPr lang="en-US" altLang="en-US" sz="563" smtClean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pPr algn="r" eaLnBrk="1" hangingPunct="1">
                <a:defRPr/>
              </a:pPr>
              <a:t>‹#›</a:t>
            </a:fld>
            <a:endParaRPr lang="en-US" altLang="en-US" sz="563"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</p:txBody>
      </p:sp>
      <p:sp>
        <p:nvSpPr>
          <p:cNvPr id="1030" name="Line 15"/>
          <p:cNvSpPr>
            <a:spLocks noChangeShapeType="1"/>
          </p:cNvSpPr>
          <p:nvPr userDrawn="1"/>
        </p:nvSpPr>
        <p:spPr bwMode="auto">
          <a:xfrm>
            <a:off x="1255715" y="6683375"/>
            <a:ext cx="7888287" cy="0"/>
          </a:xfrm>
          <a:prstGeom prst="line">
            <a:avLst/>
          </a:prstGeom>
          <a:noFill/>
          <a:ln w="19050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1031" name="Picture 13" descr="NOAA logo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90" y="6361117"/>
            <a:ext cx="439737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033" name="Picture 9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7325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82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  <p:sldLayoutId id="2147484112" r:id="rId12"/>
    <p:sldLayoutId id="2147484113" r:id="rId13"/>
    <p:sldLayoutId id="2147484114" r:id="rId14"/>
    <p:sldLayoutId id="2147484115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25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25" b="1">
          <a:solidFill>
            <a:schemeClr val="accent2"/>
          </a:solidFill>
          <a:latin typeface="Lucida Sans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25" b="1">
          <a:solidFill>
            <a:schemeClr val="accent2"/>
          </a:solidFill>
          <a:latin typeface="Lucida Sans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25" b="1">
          <a:solidFill>
            <a:schemeClr val="accent2"/>
          </a:solidFill>
          <a:latin typeface="Lucida Sans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25" b="1">
          <a:solidFill>
            <a:schemeClr val="accent2"/>
          </a:solidFill>
          <a:latin typeface="Lucida Sans" pitchFamily="34" charset="0"/>
          <a:ea typeface="ＭＳ Ｐゴシック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025" b="1">
          <a:solidFill>
            <a:schemeClr val="accent2"/>
          </a:solidFill>
          <a:latin typeface="Lucida Sans" pitchFamily="34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025" b="1">
          <a:solidFill>
            <a:schemeClr val="accent2"/>
          </a:solidFill>
          <a:latin typeface="Lucida Sans" pitchFamily="34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025" b="1">
          <a:solidFill>
            <a:schemeClr val="accent2"/>
          </a:solidFill>
          <a:latin typeface="Lucida Sans" pitchFamily="34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025" b="1">
          <a:solidFill>
            <a:schemeClr val="accent2"/>
          </a:solidFill>
          <a:latin typeface="Lucida Sans" pitchFamily="34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800">
          <a:solidFill>
            <a:srgbClr val="990033"/>
          </a:solidFill>
          <a:latin typeface="+mn-lt"/>
          <a:ea typeface="ＭＳ Ｐゴシック" charset="0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Char char="–"/>
        <a:defRPr sz="1575">
          <a:solidFill>
            <a:schemeClr val="accent2"/>
          </a:solidFill>
          <a:latin typeface="+mn-lt"/>
          <a:ea typeface="ＭＳ Ｐゴシック" charset="0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1350">
          <a:solidFill>
            <a:schemeClr val="tx1"/>
          </a:solidFill>
          <a:latin typeface="+mn-lt"/>
          <a:ea typeface="ＭＳ Ｐゴシック" charset="0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Char char="–"/>
        <a:defRPr sz="1125">
          <a:solidFill>
            <a:schemeClr val="tx1"/>
          </a:solidFill>
          <a:latin typeface="+mn-lt"/>
          <a:ea typeface="ＭＳ Ｐゴシック" charset="0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  <a:ea typeface="ＭＳ Ｐゴシック" charset="0"/>
        </a:defRPr>
      </a:lvl5pPr>
      <a:lvl6pPr marL="141446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6pPr>
      <a:lvl7pPr marL="167163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7pPr>
      <a:lvl8pPr marL="192881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8pPr>
      <a:lvl9pPr marL="218598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fld id="{56A09FDE-8A1E-408A-A46E-660E839B9FC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black"/>
              </a:solidFill>
              <a:latin typeface="Calibri"/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itchFamily="34" charset="-128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dirty="0">
              <a:solidFill>
                <a:prstClr val="black">
                  <a:tint val="75000"/>
                </a:prstClr>
              </a:solidFill>
              <a:latin typeface="Calibri"/>
              <a:ea typeface="ＭＳ Ｐゴシック" pitchFamily="34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124575"/>
            <a:ext cx="1704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053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729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9144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NOAA-Fisheries-horizontal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4" y="6419088"/>
            <a:ext cx="1643940" cy="38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1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accent1"/>
          </a:solidFill>
          <a:latin typeface="+mj-lt"/>
          <a:ea typeface="+mj-ea"/>
          <a:cs typeface="Arial Narrow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9/21/2024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7B1AA5-25B9-5241-82A5-4816461DBC3C}"/>
              </a:ext>
            </a:extLst>
          </p:cNvPr>
          <p:cNvSpPr/>
          <p:nvPr userDrawn="1"/>
        </p:nvSpPr>
        <p:spPr>
          <a:xfrm>
            <a:off x="0" y="6627168"/>
            <a:ext cx="9144000" cy="230832"/>
          </a:xfrm>
          <a:prstGeom prst="rect">
            <a:avLst/>
          </a:prstGeom>
          <a:solidFill>
            <a:srgbClr val="0594C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3129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41044" algn="ctr"/>
                <a:tab pos="8783241" algn="r"/>
              </a:tabLst>
              <a:defRPr/>
            </a:pPr>
            <a:r>
              <a: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2023 JPSS PGRR  REVIEW 	</a:t>
            </a:r>
            <a:fld id="{8AB5B47D-E911-4C41-AFAB-C8D5EF30E1AB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263129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41044" algn="ctr"/>
                  <a:tab pos="8783241" algn="r"/>
                </a:tabLst>
                <a:defRPr/>
              </a:pPr>
              <a:t>‹#›</a:t>
            </a:fld>
            <a:r>
              <a: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445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9" r:id="rId1"/>
    <p:sldLayoutId id="214748416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  <p:sldLayoutId id="2147484168" r:id="rId10"/>
    <p:sldLayoutId id="2147484169" r:id="rId11"/>
    <p:sldLayoutId id="2147484170" r:id="rId12"/>
    <p:sldLayoutId id="2147484171" r:id="rId13"/>
    <p:sldLayoutId id="2147484172" r:id="rId14"/>
    <p:sldLayoutId id="2147484173" r:id="rId15"/>
    <p:sldLayoutId id="2147484174" r:id="rId16"/>
    <p:sldLayoutId id="2147484175" r:id="rId17"/>
    <p:sldLayoutId id="2147484176" r:id="rId18"/>
    <p:sldLayoutId id="2147484177" r:id="rId19"/>
    <p:sldLayoutId id="2147484178" r:id="rId20"/>
    <p:sldLayoutId id="2147484179" r:id="rId21"/>
    <p:sldLayoutId id="2147484180" r:id="rId22"/>
    <p:sldLayoutId id="2147484181" r:id="rId23"/>
    <p:sldLayoutId id="2147484182" r:id="rId24"/>
    <p:sldLayoutId id="2147484183" r:id="rId25"/>
    <p:sldLayoutId id="2147484184" r:id="rId26"/>
    <p:sldLayoutId id="2147484185" r:id="rId27"/>
    <p:sldLayoutId id="2147484186" r:id="rId28"/>
    <p:sldLayoutId id="2147484187" r:id="rId29"/>
    <p:sldLayoutId id="2147484188" r:id="rId30"/>
    <p:sldLayoutId id="2147484189" r:id="rId31"/>
    <p:sldLayoutId id="2147484190" r:id="rId3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fld id="{98BBE0A3-C950-48D4-BEC9-D8B28A3882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9264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  <p:sldLayoutId id="2147484224" r:id="rId12"/>
    <p:sldLayoutId id="2147484225" r:id="rId13"/>
    <p:sldLayoutId id="2147484226" r:id="rId14"/>
    <p:sldLayoutId id="2147484227" r:id="rId15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6200" y="6596390"/>
            <a:ext cx="1981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i="1" dirty="0">
                <a:latin typeface="+mn-lt"/>
              </a:rPr>
              <a:t>GVAP</a:t>
            </a:r>
            <a:r>
              <a:rPr lang="en-US" sz="1050" i="1" baseline="0" dirty="0">
                <a:latin typeface="+mn-lt"/>
              </a:rPr>
              <a:t> September </a:t>
            </a:r>
            <a:r>
              <a:rPr lang="en-US" sz="1050" i="1" dirty="0">
                <a:latin typeface="+mn-lt"/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48222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6" r:id="rId1"/>
    <p:sldLayoutId id="2147484247" r:id="rId2"/>
    <p:sldLayoutId id="2147484248" r:id="rId3"/>
    <p:sldLayoutId id="2147484249" r:id="rId4"/>
    <p:sldLayoutId id="2147484250" r:id="rId5"/>
    <p:sldLayoutId id="2147484251" r:id="rId6"/>
    <p:sldLayoutId id="2147484252" r:id="rId7"/>
    <p:sldLayoutId id="2147484253" r:id="rId8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ohn.Forsythe@colostate.edu" TargetMode="Externa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cat.cira.colostate.edu/btpw_2020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7.gif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62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hyperlink" Target="http://rammb.cira.colostate.edu/training/visit/training_sessions/advected_layer_precipitable_water_product/" TargetMode="Externa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://cat.cira.colostate.edu/btpw_2020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c.noaa.gov/exper/soundingclimov2/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cat.cira.colostate.edu/ALPX/LVT/lvt.htm" TargetMode="External"/><Relationship Id="rId2" Type="http://schemas.openxmlformats.org/officeDocument/2006/relationships/hyperlink" Target="https://cat.cira.colostate.edu/SPoRT/Layered/Advected/ALPW_Hourly.htm" TargetMode="External"/><Relationship Id="rId1" Type="http://schemas.openxmlformats.org/officeDocument/2006/relationships/slideLayout" Target="../slideLayouts/slideLayout35.xml"/><Relationship Id="rId6" Type="http://schemas.openxmlformats.org/officeDocument/2006/relationships/hyperlink" Target="https://cat.cira.colostate.edu/SPoRT/Layered/Advected/LPW_Alaska.htm" TargetMode="External"/><Relationship Id="rId5" Type="http://schemas.openxmlformats.org/officeDocument/2006/relationships/hyperlink" Target="https://cat.cira.colostate.edu/ALPX/ADVLUT/ALPX_ADVLUT_212.png" TargetMode="External"/><Relationship Id="rId4" Type="http://schemas.openxmlformats.org/officeDocument/2006/relationships/hyperlink" Target="https://cat.cira.colostate.edu/ALPX/ADVLUT/ALPX_Hourly.htm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0535" y="2069230"/>
            <a:ext cx="8973963" cy="1990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en-US" sz="1600" b="1" dirty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AU" sz="2000" b="1" dirty="0"/>
              <a:t>John Forsythe, Stan Kidder, Sheldon </a:t>
            </a:r>
            <a:r>
              <a:rPr lang="en-AU" sz="2000" b="1" dirty="0" err="1"/>
              <a:t>Kusselson</a:t>
            </a:r>
            <a:r>
              <a:rPr lang="en-AU" sz="2000" b="1" dirty="0"/>
              <a:t>, Dan </a:t>
            </a:r>
            <a:r>
              <a:rPr lang="en-AU" sz="2000" b="1" dirty="0" err="1"/>
              <a:t>Bikos</a:t>
            </a:r>
            <a:r>
              <a:rPr lang="en-AU" sz="2000" b="1" dirty="0"/>
              <a:t>, Natalie Tourville, Jorel Torres, Steve Fletcher, Shuyan Liu, Tom Vonder </a:t>
            </a:r>
            <a:r>
              <a:rPr lang="en-AU" sz="2000" b="1" dirty="0" err="1"/>
              <a:t>Haar</a:t>
            </a:r>
            <a:r>
              <a:rPr lang="en-AU" sz="2000" b="1" dirty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AU" sz="2000" b="1" dirty="0"/>
              <a:t>Cooperative Institute for Research in the Atmosphere (CIRA) Colorado State University, Fort Collins, CO</a:t>
            </a:r>
          </a:p>
          <a:p>
            <a:pPr eaLnBrk="1" hangingPunct="1">
              <a:lnSpc>
                <a:spcPct val="90000"/>
              </a:lnSpc>
            </a:pPr>
            <a:endParaRPr lang="en-AU" sz="2000" b="1" dirty="0">
              <a:solidFill>
                <a:srgbClr val="0000FF"/>
              </a:solidFill>
            </a:endParaRPr>
          </a:p>
          <a:p>
            <a:r>
              <a:rPr lang="en-AU" sz="2000" b="1" dirty="0">
                <a:solidFill>
                  <a:srgbClr val="0000FF"/>
                </a:solidFill>
              </a:rPr>
              <a:t>Thanks to many forecasters for collaboration and to the NOAA MiRS team for data!</a:t>
            </a:r>
          </a:p>
          <a:p>
            <a:endParaRPr lang="en-AU" sz="2000" b="1" dirty="0">
              <a:solidFill>
                <a:srgbClr val="0000FF"/>
              </a:solidFill>
            </a:endParaRPr>
          </a:p>
          <a:p>
            <a:r>
              <a:rPr lang="en-AU" sz="2000" b="1" dirty="0">
                <a:solidFill>
                  <a:srgbClr val="0000FF"/>
                </a:solidFill>
                <a:hlinkClick r:id="rId3"/>
              </a:rPr>
              <a:t>John.Forsythe@colostate.edu</a:t>
            </a:r>
            <a:endParaRPr lang="en-AU" sz="2000" b="1" dirty="0">
              <a:solidFill>
                <a:srgbClr val="0000FF"/>
              </a:solidFill>
            </a:endParaRPr>
          </a:p>
          <a:p>
            <a:endParaRPr lang="en-AU" sz="2000" b="1" dirty="0">
              <a:solidFill>
                <a:srgbClr val="0000FF"/>
              </a:solidFill>
            </a:endParaRPr>
          </a:p>
        </p:txBody>
      </p:sp>
      <p:pic>
        <p:nvPicPr>
          <p:cNvPr id="2051" name="Picture 3" descr="H:\Forsythe\CIRA-logo-color-ltb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08" y="62000"/>
            <a:ext cx="2129267" cy="81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jpss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64" y="116931"/>
            <a:ext cx="647698" cy="64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535" y="945736"/>
            <a:ext cx="8818075" cy="1284287"/>
          </a:xfrm>
        </p:spPr>
        <p:txBody>
          <a:bodyPr/>
          <a:lstStyle/>
          <a:p>
            <a:pPr eaLnBrk="1" hangingPunct="1"/>
            <a:br>
              <a:rPr lang="en-US" altLang="en-US" sz="2000" b="0" dirty="0">
                <a:latin typeface="Arial Black" pitchFamily="34" charset="0"/>
                <a:ea typeface="ＭＳ Ｐゴシック" pitchFamily="34" charset="-128"/>
              </a:rPr>
            </a:br>
            <a:r>
              <a:rPr lang="en-US" altLang="en-US" sz="2000" b="0" dirty="0">
                <a:latin typeface="Arial Black" pitchFamily="34" charset="0"/>
                <a:ea typeface="ＭＳ Ｐゴシック" pitchFamily="34" charset="-128"/>
              </a:rPr>
              <a:t> </a:t>
            </a:r>
            <a:r>
              <a:rPr lang="en-US" sz="3200" dirty="0"/>
              <a:t>Multi-satellite Water Vapor Products at the Weather </a:t>
            </a:r>
            <a:r>
              <a:rPr lang="en-US" sz="3200"/>
              <a:t>Climate Interface</a:t>
            </a:r>
            <a:endParaRPr lang="en-US" altLang="en-US" sz="1050" b="0" dirty="0">
              <a:solidFill>
                <a:srgbClr val="0066FF"/>
              </a:solidFill>
              <a:latin typeface="Arial Black" pitchFamily="34" charset="0"/>
              <a:ea typeface="ＭＳ Ｐゴシック" pitchFamily="34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64DFB8-1AC9-40D7-B726-70EE15E9D311}"/>
              </a:ext>
            </a:extLst>
          </p:cNvPr>
          <p:cNvSpPr txBox="1"/>
          <p:nvPr/>
        </p:nvSpPr>
        <p:spPr>
          <a:xfrm>
            <a:off x="914400" y="6225005"/>
            <a:ext cx="775472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NASA Joint AIRS / Sounder Science Team Meeting. Sept. 27, 2024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Supported by NASA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MEaSUREs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JPSS Proving Ground and NOAA Climate Program Office</a:t>
            </a:r>
          </a:p>
        </p:txBody>
      </p:sp>
      <p:pic>
        <p:nvPicPr>
          <p:cNvPr id="1026" name="Picture 2" descr="Home - Climate Program Office">
            <a:extLst>
              <a:ext uri="{FF2B5EF4-FFF2-40B4-BE49-F238E27FC236}">
                <a16:creationId xmlns:a16="http://schemas.microsoft.com/office/drawing/2014/main" id="{49150E4A-AD53-6890-5B6F-C7AF9DD6C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106" y="86433"/>
            <a:ext cx="1356392" cy="67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250AFA-F131-F2A6-CCAE-F6EB18D65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263" y="96915"/>
            <a:ext cx="801257" cy="66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2E5F75B-EA4D-CABA-CCB2-67083D76F0A7}"/>
              </a:ext>
            </a:extLst>
          </p:cNvPr>
          <p:cNvGrpSpPr/>
          <p:nvPr/>
        </p:nvGrpSpPr>
        <p:grpSpPr>
          <a:xfrm>
            <a:off x="0" y="378888"/>
            <a:ext cx="9185117" cy="6147305"/>
            <a:chOff x="1527324" y="107918"/>
            <a:chExt cx="9718517" cy="664954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6380D4A-605C-1E70-1AA8-747990C3DC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649" t="16703" r="26037" b="324"/>
            <a:stretch/>
          </p:blipFill>
          <p:spPr>
            <a:xfrm>
              <a:off x="1527324" y="2994545"/>
              <a:ext cx="4155325" cy="3762917"/>
            </a:xfrm>
            <a:prstGeom prst="rect">
              <a:avLst/>
            </a:prstGeom>
            <a:ln w="19050">
              <a:solidFill>
                <a:schemeClr val="accent1"/>
              </a:solidFill>
            </a:ln>
          </p:spPr>
        </p:pic>
        <p:pic>
          <p:nvPicPr>
            <p:cNvPr id="16" name="Picture 15" descr="A collage of different colors&#10;&#10;Description automatically generated">
              <a:extLst>
                <a:ext uri="{FF2B5EF4-FFF2-40B4-BE49-F238E27FC236}">
                  <a16:creationId xmlns:a16="http://schemas.microsoft.com/office/drawing/2014/main" id="{437E4052-FF48-3AD9-3C56-BE9B759526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7" t="-1" r="61572" b="63786"/>
            <a:stretch/>
          </p:blipFill>
          <p:spPr>
            <a:xfrm>
              <a:off x="6639385" y="3174563"/>
              <a:ext cx="4270441" cy="3138403"/>
            </a:xfrm>
            <a:prstGeom prst="rect">
              <a:avLst/>
            </a:prstGeom>
          </p:spPr>
        </p:pic>
        <p:pic>
          <p:nvPicPr>
            <p:cNvPr id="17" name="Picture 16" descr="A collage of different colors&#10;&#10;Description automatically generated">
              <a:extLst>
                <a:ext uri="{FF2B5EF4-FFF2-40B4-BE49-F238E27FC236}">
                  <a16:creationId xmlns:a16="http://schemas.microsoft.com/office/drawing/2014/main" id="{43477F26-6DA8-F6E6-CE3B-94579755AA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44" t="7994" r="52071" b="58939"/>
            <a:stretch/>
          </p:blipFill>
          <p:spPr>
            <a:xfrm>
              <a:off x="6592115" y="149908"/>
              <a:ext cx="4536330" cy="2896295"/>
            </a:xfrm>
            <a:prstGeom prst="rect">
              <a:avLst/>
            </a:prstGeom>
          </p:spPr>
        </p:pic>
        <p:pic>
          <p:nvPicPr>
            <p:cNvPr id="18" name="Picture 17" descr="A map of a storm&#10;&#10;Description automatically generated">
              <a:extLst>
                <a:ext uri="{FF2B5EF4-FFF2-40B4-BE49-F238E27FC236}">
                  <a16:creationId xmlns:a16="http://schemas.microsoft.com/office/drawing/2014/main" id="{1BB21B7F-8FA8-9EE5-B578-262E15B75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7324" y="107918"/>
              <a:ext cx="4155325" cy="2821046"/>
            </a:xfrm>
            <a:prstGeom prst="rect">
              <a:avLst/>
            </a:prstGeom>
            <a:ln w="19050">
              <a:solidFill>
                <a:schemeClr val="accent1"/>
              </a:solidFill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46D9E28-1D92-EF13-1B96-EDEF50203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74719" y="149908"/>
              <a:ext cx="4771122" cy="456811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E62E680-F91A-955C-3CE9-ED48226BC042}"/>
                </a:ext>
              </a:extLst>
            </p:cNvPr>
            <p:cNvGrpSpPr/>
            <p:nvPr/>
          </p:nvGrpSpPr>
          <p:grpSpPr>
            <a:xfrm>
              <a:off x="7323614" y="6223559"/>
              <a:ext cx="3228975" cy="496324"/>
              <a:chOff x="1281678" y="5577470"/>
              <a:chExt cx="4305300" cy="661764"/>
            </a:xfrm>
          </p:grpSpPr>
          <p:pic>
            <p:nvPicPr>
              <p:cNvPr id="24" name="Picture 23" descr="http://cat.cira.colostate.edu/sport/layered/advected/LPW_alt_colorbar.png">
                <a:extLst>
                  <a:ext uri="{FF2B5EF4-FFF2-40B4-BE49-F238E27FC236}">
                    <a16:creationId xmlns:a16="http://schemas.microsoft.com/office/drawing/2014/main" id="{0FF00A2D-857F-F559-CD5E-E52F296D81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1678" y="5577470"/>
                <a:ext cx="4305300" cy="346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70CD677-6B3B-7BB3-7359-CB4DC93FF87F}"/>
                  </a:ext>
                </a:extLst>
              </p:cNvPr>
              <p:cNvSpPr txBox="1"/>
              <p:nvPr/>
            </p:nvSpPr>
            <p:spPr>
              <a:xfrm>
                <a:off x="1500753" y="5900680"/>
                <a:ext cx="3867151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en-US" sz="1050" dirty="0">
                    <a:solidFill>
                      <a:srgbClr val="3333CC"/>
                    </a:solidFill>
                  </a:rPr>
                  <a:t>Layered Precipitable Water (mm)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9352597-B1B6-3336-772A-10398E3A1222}"/>
                </a:ext>
              </a:extLst>
            </p:cNvPr>
            <p:cNvSpPr txBox="1"/>
            <p:nvPr/>
          </p:nvSpPr>
          <p:spPr>
            <a:xfrm>
              <a:off x="7081739" y="3256209"/>
              <a:ext cx="2368823" cy="39950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Sfc-850 ALPW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8A59C68-A0B4-D742-8B4A-D91163203883}"/>
                </a:ext>
              </a:extLst>
            </p:cNvPr>
            <p:cNvSpPr txBox="1"/>
            <p:nvPr/>
          </p:nvSpPr>
          <p:spPr>
            <a:xfrm>
              <a:off x="6639384" y="672241"/>
              <a:ext cx="3333940" cy="39950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July 2013-2022 percentiles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553C437-2518-8958-A6C5-2BA51A4B1B17}"/>
              </a:ext>
            </a:extLst>
          </p:cNvPr>
          <p:cNvSpPr txBox="1"/>
          <p:nvPr/>
        </p:nvSpPr>
        <p:spPr>
          <a:xfrm>
            <a:off x="2587305" y="9556"/>
            <a:ext cx="4718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New England Floods, July 10 2023</a:t>
            </a:r>
          </a:p>
        </p:txBody>
      </p:sp>
    </p:spTree>
    <p:extLst>
      <p:ext uri="{BB962C8B-B14F-4D97-AF65-F5344CB8AC3E}">
        <p14:creationId xmlns:p14="http://schemas.microsoft.com/office/powerpoint/2010/main" val="3867110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86BF66-02E2-42C7-899B-3FE0EABFF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44" y="110517"/>
            <a:ext cx="7121894" cy="21233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9453CE-0CAF-4E19-8B08-8532719CBFE9}"/>
              </a:ext>
            </a:extLst>
          </p:cNvPr>
          <p:cNvSpPr txBox="1"/>
          <p:nvPr/>
        </p:nvSpPr>
        <p:spPr>
          <a:xfrm>
            <a:off x="6389225" y="602696"/>
            <a:ext cx="2430683" cy="1384995"/>
          </a:xfrm>
          <a:prstGeom prst="rect">
            <a:avLst/>
          </a:prstGeom>
          <a:solidFill>
            <a:srgbClr val="F8A968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First attempt at blended TPW: 1996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97E66E-15E5-483E-8797-4C7F7A2E6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90" y="2234466"/>
            <a:ext cx="5867516" cy="4571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685C76-7854-4966-9B28-6A0B3E9C9B4C}"/>
              </a:ext>
            </a:extLst>
          </p:cNvPr>
          <p:cNvSpPr txBox="1"/>
          <p:nvPr/>
        </p:nvSpPr>
        <p:spPr>
          <a:xfrm>
            <a:off x="6169306" y="2726092"/>
            <a:ext cx="28126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Used GOES-8 Sounder, Two SSM/I’s over ocean, Eta model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29” rainfall event near Houston!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D97F31-619D-4F5C-BC8D-5BC8B138A816}"/>
              </a:ext>
            </a:extLst>
          </p:cNvPr>
          <p:cNvCxnSpPr/>
          <p:nvPr/>
        </p:nvCxnSpPr>
        <p:spPr>
          <a:xfrm>
            <a:off x="3715472" y="1102765"/>
            <a:ext cx="868100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9631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A0DF1F-33E7-2412-1449-5B7DF82DE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49D152-77DA-48F6-5225-3C763354C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5720"/>
            <a:ext cx="9144000" cy="422656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F1A50E-8BA2-B776-1403-A0302DBE0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389" y="5708573"/>
            <a:ext cx="3513222" cy="63939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D1FF84-DD4A-BCC2-AEEB-5166B0E9E3C8}"/>
              </a:ext>
            </a:extLst>
          </p:cNvPr>
          <p:cNvSpPr txBox="1"/>
          <p:nvPr/>
        </p:nvSpPr>
        <p:spPr>
          <a:xfrm>
            <a:off x="-1" y="5201557"/>
            <a:ext cx="1313905" cy="2539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New Product V4.0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71DFB0-09AE-A3B0-11A5-ECD38240EB27}"/>
              </a:ext>
            </a:extLst>
          </p:cNvPr>
          <p:cNvSpPr txBox="1"/>
          <p:nvPr/>
        </p:nvSpPr>
        <p:spPr>
          <a:xfrm>
            <a:off x="43284" y="1379444"/>
            <a:ext cx="645460" cy="25391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MIMIC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D480AB-352A-95CA-3C3D-7A0F837FE1B2}"/>
              </a:ext>
            </a:extLst>
          </p:cNvPr>
          <p:cNvSpPr txBox="1"/>
          <p:nvPr/>
        </p:nvSpPr>
        <p:spPr>
          <a:xfrm>
            <a:off x="3100700" y="1379444"/>
            <a:ext cx="941486" cy="25391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GOES E/W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A0F54F-DE06-B689-ED63-3E4E3BEF7C8F}"/>
              </a:ext>
            </a:extLst>
          </p:cNvPr>
          <p:cNvSpPr txBox="1"/>
          <p:nvPr/>
        </p:nvSpPr>
        <p:spPr>
          <a:xfrm>
            <a:off x="3100699" y="5191854"/>
            <a:ext cx="1471301" cy="25391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Data Source Code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0EC312-01D1-92A1-D3E5-17BC8BD671BF}"/>
              </a:ext>
            </a:extLst>
          </p:cNvPr>
          <p:cNvSpPr txBox="1"/>
          <p:nvPr/>
        </p:nvSpPr>
        <p:spPr>
          <a:xfrm>
            <a:off x="6189635" y="1379444"/>
            <a:ext cx="974706" cy="415498"/>
          </a:xfrm>
          <a:prstGeom prst="rect">
            <a:avLst/>
          </a:prstGeom>
          <a:solidFill>
            <a:schemeClr val="bg2">
              <a:alpha val="7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GPS Sites (via MADIS)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698768-E69A-09CF-FE92-06B9C13B8E25}"/>
              </a:ext>
            </a:extLst>
          </p:cNvPr>
          <p:cNvSpPr txBox="1"/>
          <p:nvPr/>
        </p:nvSpPr>
        <p:spPr>
          <a:xfrm>
            <a:off x="6305451" y="5215895"/>
            <a:ext cx="1524644" cy="25391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GPS extrapolated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F10C20-CFF1-6B4B-E2F1-7143C4F482F9}"/>
              </a:ext>
            </a:extLst>
          </p:cNvPr>
          <p:cNvSpPr txBox="1"/>
          <p:nvPr/>
        </p:nvSpPr>
        <p:spPr>
          <a:xfrm>
            <a:off x="2275240" y="6444476"/>
            <a:ext cx="47925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Hourly Loop at </a:t>
            </a:r>
            <a:r>
              <a:rPr lang="en-US" sz="1200" dirty="0">
                <a:hlinkClick r:id="rId4"/>
              </a:rPr>
              <a:t>https://cat.cira.colostate.edu/btpw_2020/</a:t>
            </a:r>
            <a:r>
              <a:rPr lang="en-US" sz="12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60CB8C-50FB-E1BC-7715-99FB1B24D207}"/>
              </a:ext>
            </a:extLst>
          </p:cNvPr>
          <p:cNvSpPr txBox="1"/>
          <p:nvPr/>
        </p:nvSpPr>
        <p:spPr>
          <a:xfrm>
            <a:off x="43284" y="18269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New Version of Blended TPW Being Implemented in Operations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02EDF1B-0CA2-7B16-2539-2CD6A6A0A0F6}"/>
              </a:ext>
            </a:extLst>
          </p:cNvPr>
          <p:cNvSpPr/>
          <p:nvPr/>
        </p:nvSpPr>
        <p:spPr>
          <a:xfrm>
            <a:off x="-200074" y="3412156"/>
            <a:ext cx="3352800" cy="2743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79460B-D4FB-D013-D85A-829DC222483D}"/>
              </a:ext>
            </a:extLst>
          </p:cNvPr>
          <p:cNvSpPr txBox="1"/>
          <p:nvPr/>
        </p:nvSpPr>
        <p:spPr>
          <a:xfrm>
            <a:off x="141126" y="661849"/>
            <a:ext cx="89483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- While ALPW is Microwave-Only, Blended TPW Uses Microwave with MIMIC advection, GOES infrared and    Surface GPS Data.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454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5919D3-DC3C-406A-9AC1-71FFCDFBA6BA}" type="slidenum">
              <a:rPr lang="en-US" altLang="en-US" smtClean="0">
                <a:solidFill>
                  <a:srgbClr val="000000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2333"/>
            <a:ext cx="7035800" cy="189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1972176"/>
            <a:ext cx="3562350" cy="45946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2168402"/>
            <a:ext cx="3965945" cy="34163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NOAA operational MiRS retrieval system used to produce TPW and LPW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Uses passive microwave data including 183 GHz water vapor absorption line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500DE590-4368-ABE6-68C2-6E5FED293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1" y="838200"/>
            <a:ext cx="8255000" cy="821523"/>
          </a:xfrm>
          <a:prstGeom prst="rect">
            <a:avLst/>
          </a:prstGeom>
          <a:solidFill>
            <a:srgbClr val="F58223"/>
          </a:solidFill>
          <a:ln>
            <a:noFill/>
          </a:ln>
          <a:effectLst/>
        </p:spPr>
        <p:txBody>
          <a:bodyPr wrap="squar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71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43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114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686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1432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6004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0576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5148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b="1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Key Feature:  MiRS does not use a dynamic NWP model and retrieves in cloudy conditions</a:t>
            </a:r>
          </a:p>
        </p:txBody>
      </p:sp>
    </p:spTree>
    <p:extLst>
      <p:ext uri="{BB962C8B-B14F-4D97-AF65-F5344CB8AC3E}">
        <p14:creationId xmlns:p14="http://schemas.microsoft.com/office/powerpoint/2010/main" val="96726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2DE2182-84F3-12A5-3A6D-0B81D153A66B}"/>
              </a:ext>
            </a:extLst>
          </p:cNvPr>
          <p:cNvGrpSpPr/>
          <p:nvPr/>
        </p:nvGrpSpPr>
        <p:grpSpPr>
          <a:xfrm>
            <a:off x="87118" y="307777"/>
            <a:ext cx="5943600" cy="5999218"/>
            <a:chOff x="28669" y="418437"/>
            <a:chExt cx="5943600" cy="5999218"/>
          </a:xfrm>
        </p:grpSpPr>
        <p:pic>
          <p:nvPicPr>
            <p:cNvPr id="4" name="Picture 3" descr="A close-up of a clock&#10;&#10;Description automatically generated">
              <a:extLst>
                <a:ext uri="{FF2B5EF4-FFF2-40B4-BE49-F238E27FC236}">
                  <a16:creationId xmlns:a16="http://schemas.microsoft.com/office/drawing/2014/main" id="{ECDB06B1-B5FF-DAA6-63EF-DB71446A9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69" y="418437"/>
              <a:ext cx="5943600" cy="59436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C5C4E5-D019-5D2B-49AA-ACFD16253F81}"/>
                </a:ext>
              </a:extLst>
            </p:cNvPr>
            <p:cNvSpPr txBox="1"/>
            <p:nvPr/>
          </p:nvSpPr>
          <p:spPr>
            <a:xfrm rot="4082720">
              <a:off x="3116884" y="5528145"/>
              <a:ext cx="144046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NOAA-20/21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9927F08-C1D9-0ECF-930A-D843C5CE7548}"/>
                </a:ext>
              </a:extLst>
            </p:cNvPr>
            <p:cNvSpPr txBox="1"/>
            <p:nvPr/>
          </p:nvSpPr>
          <p:spPr>
            <a:xfrm rot="19361850">
              <a:off x="4338825" y="1826043"/>
              <a:ext cx="114852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NOAA-19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7BD923F-B956-9367-58E3-4A845514779C}"/>
                </a:ext>
              </a:extLst>
            </p:cNvPr>
            <p:cNvSpPr txBox="1"/>
            <p:nvPr/>
          </p:nvSpPr>
          <p:spPr>
            <a:xfrm rot="18568233">
              <a:off x="3907489" y="1249901"/>
              <a:ext cx="132902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err="1"/>
                <a:t>MetOp</a:t>
              </a:r>
              <a:r>
                <a:rPr lang="en-US" sz="1600" dirty="0"/>
                <a:t>-B/C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FDD6D5-80F0-A8B3-F62A-43AD8AF81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fld id="{B25919D3-DC3C-406A-9AC1-71FFCDFBA6BA}" type="slidenum">
              <a:rPr lang="en-US" altLang="en-US" smtClean="0"/>
              <a:pPr/>
              <a:t>14</a:t>
            </a:fld>
            <a:endParaRPr lang="en-US" alt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86109FC-A010-6067-7A62-358E1691F88D}"/>
              </a:ext>
            </a:extLst>
          </p:cNvPr>
          <p:cNvGrpSpPr/>
          <p:nvPr/>
        </p:nvGrpSpPr>
        <p:grpSpPr>
          <a:xfrm>
            <a:off x="658618" y="1066800"/>
            <a:ext cx="8077200" cy="5638800"/>
            <a:chOff x="609600" y="1066800"/>
            <a:chExt cx="8077200" cy="56388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B2BE664-CDE1-5B9A-95BD-B8205CCECAA6}"/>
                </a:ext>
              </a:extLst>
            </p:cNvPr>
            <p:cNvGrpSpPr/>
            <p:nvPr/>
          </p:nvGrpSpPr>
          <p:grpSpPr>
            <a:xfrm>
              <a:off x="609600" y="1066800"/>
              <a:ext cx="7693769" cy="5638800"/>
              <a:chOff x="609600" y="1066800"/>
              <a:chExt cx="7693769" cy="5638800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409C839F-CB0E-2112-E2B2-490BA9E48A1C}"/>
                  </a:ext>
                </a:extLst>
              </p:cNvPr>
              <p:cNvGrpSpPr/>
              <p:nvPr/>
            </p:nvGrpSpPr>
            <p:grpSpPr>
              <a:xfrm>
                <a:off x="609600" y="2667000"/>
                <a:ext cx="7693769" cy="4038600"/>
                <a:chOff x="381000" y="457200"/>
                <a:chExt cx="8608169" cy="5029200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CA21EBB9-E228-7948-E670-C846ABF374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32222" b="5556"/>
                <a:stretch/>
              </p:blipFill>
              <p:spPr>
                <a:xfrm>
                  <a:off x="381000" y="457200"/>
                  <a:ext cx="8608169" cy="5029200"/>
                </a:xfrm>
                <a:prstGeom prst="rect">
                  <a:avLst/>
                </a:prstGeom>
                <a:ln w="25400">
                  <a:solidFill>
                    <a:schemeClr val="accent1"/>
                  </a:solidFill>
                </a:ln>
              </p:spPr>
            </p:pic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F9C5A962-DDE8-FB38-C665-E3A7DA244258}"/>
                    </a:ext>
                  </a:extLst>
                </p:cNvPr>
                <p:cNvSpPr/>
                <p:nvPr/>
              </p:nvSpPr>
              <p:spPr bwMode="auto">
                <a:xfrm>
                  <a:off x="2743200" y="3810000"/>
                  <a:ext cx="1981200" cy="685800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1" i="0" u="none" strike="noStrike" cap="none" normalizeH="0" baseline="0">
                    <a:ln>
                      <a:noFill/>
                    </a:ln>
                    <a:solidFill>
                      <a:schemeClr val="accent2"/>
                    </a:solidFill>
                    <a:effectLst/>
                    <a:latin typeface="Arial" pitchFamily="34" charset="0"/>
                  </a:endParaRPr>
                </a:p>
              </p:txBody>
            </p:sp>
          </p:grpSp>
          <p:sp>
            <p:nvSpPr>
              <p:cNvPr id="9" name="Multiplication Sign 8">
                <a:extLst>
                  <a:ext uri="{FF2B5EF4-FFF2-40B4-BE49-F238E27FC236}">
                    <a16:creationId xmlns:a16="http://schemas.microsoft.com/office/drawing/2014/main" id="{3B808CE6-6852-6753-EB46-CB83B977BD89}"/>
                  </a:ext>
                </a:extLst>
              </p:cNvPr>
              <p:cNvSpPr/>
              <p:nvPr/>
            </p:nvSpPr>
            <p:spPr bwMode="auto">
              <a:xfrm>
                <a:off x="4191000" y="1066800"/>
                <a:ext cx="1524000" cy="1806921"/>
              </a:xfrm>
              <a:prstGeom prst="mathMultiply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>
                  <a:ln>
                    <a:noFill/>
                  </a:ln>
                  <a:solidFill>
                    <a:schemeClr val="accent2"/>
                  </a:solidFill>
                  <a:effectLst/>
                  <a:latin typeface="Arial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0666141-C658-CEAC-44B3-53A997A1DC93}"/>
                </a:ext>
              </a:extLst>
            </p:cNvPr>
            <p:cNvSpPr txBox="1"/>
            <p:nvPr/>
          </p:nvSpPr>
          <p:spPr>
            <a:xfrm>
              <a:off x="6248400" y="1405235"/>
              <a:ext cx="2438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The battle to keep older </a:t>
              </a:r>
              <a:r>
                <a:rPr lang="en-US" dirty="0"/>
                <a:t>data sources</a:t>
              </a:r>
              <a:r>
                <a:rPr lang="en-US" sz="1800" dirty="0"/>
                <a:t> operating goes on... 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6E927B3-D4D2-C6B7-1BD6-3FEFBB8319BC}"/>
              </a:ext>
            </a:extLst>
          </p:cNvPr>
          <p:cNvSpPr txBox="1"/>
          <p:nvPr/>
        </p:nvSpPr>
        <p:spPr>
          <a:xfrm>
            <a:off x="2819400" y="0"/>
            <a:ext cx="441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Current ALPW Constellation – 5 Satellites</a:t>
            </a:r>
          </a:p>
        </p:txBody>
      </p:sp>
    </p:spTree>
    <p:extLst>
      <p:ext uri="{BB962C8B-B14F-4D97-AF65-F5344CB8AC3E}">
        <p14:creationId xmlns:p14="http://schemas.microsoft.com/office/powerpoint/2010/main" val="397351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AD22C-F5F6-189C-A0F5-32B74342D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Advection Fills in Between Satellite Overpasses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CAB01E20-3B24-F71D-7D6A-C56C6EF85B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55" y="1219200"/>
            <a:ext cx="5065206" cy="5065206"/>
          </a:xfrm>
        </p:spPr>
      </p:pic>
      <p:sp>
        <p:nvSpPr>
          <p:cNvPr id="6" name="Arrow: Curved Right 5">
            <a:extLst>
              <a:ext uri="{FF2B5EF4-FFF2-40B4-BE49-F238E27FC236}">
                <a16:creationId xmlns:a16="http://schemas.microsoft.com/office/drawing/2014/main" id="{5D479D8A-B9D1-4D60-7323-580BB1998060}"/>
              </a:ext>
            </a:extLst>
          </p:cNvPr>
          <p:cNvSpPr/>
          <p:nvPr/>
        </p:nvSpPr>
        <p:spPr>
          <a:xfrm rot="16505854">
            <a:off x="2445061" y="2393932"/>
            <a:ext cx="531994" cy="2922938"/>
          </a:xfrm>
          <a:prstGeom prst="curvedRightArrow">
            <a:avLst/>
          </a:prstGeom>
          <a:ln>
            <a:solidFill>
              <a:schemeClr val="accent1">
                <a:shade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601FBE-526D-D862-95C6-16D91B93D1B9}"/>
              </a:ext>
            </a:extLst>
          </p:cNvPr>
          <p:cNvSpPr txBox="1"/>
          <p:nvPr/>
        </p:nvSpPr>
        <p:spPr>
          <a:xfrm>
            <a:off x="3292814" y="4038811"/>
            <a:ext cx="195084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prstClr val="black"/>
                </a:solidFill>
                <a:latin typeface="Calibri" panose="020F0502020204030204"/>
              </a:rPr>
              <a:t>NOAA </a:t>
            </a:r>
            <a:r>
              <a:rPr lang="en-US" sz="1600" b="0" dirty="0" err="1">
                <a:solidFill>
                  <a:prstClr val="black"/>
                </a:solidFill>
                <a:latin typeface="Calibri" panose="020F0502020204030204"/>
              </a:rPr>
              <a:t>QuickSounder</a:t>
            </a:r>
            <a:r>
              <a:rPr lang="en-US" sz="1600" b="0" dirty="0">
                <a:solidFill>
                  <a:prstClr val="black"/>
                </a:solidFill>
                <a:latin typeface="Calibri" panose="020F0502020204030204"/>
              </a:rPr>
              <a:t> ~2026 launch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514CC1-93CE-0856-BE33-42AC07FCEDB0}"/>
              </a:ext>
            </a:extLst>
          </p:cNvPr>
          <p:cNvSpPr txBox="1"/>
          <p:nvPr/>
        </p:nvSpPr>
        <p:spPr>
          <a:xfrm>
            <a:off x="5243661" y="1371600"/>
            <a:ext cx="3873543" cy="3785652"/>
          </a:xfrm>
          <a:prstGeom prst="rect">
            <a:avLst/>
          </a:prstGeom>
          <a:solidFill>
            <a:srgbClr val="0432FF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Polar MiRS constellation when ALPW operations commence (expect Fall 2024)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  <a:p>
            <a:pPr marL="214313" indent="-214313" defTabSz="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prstClr val="white"/>
                </a:solidFill>
                <a:latin typeface="Calibri" panose="020F0502020204030204"/>
              </a:rPr>
              <a:t>QuickSounder</a:t>
            </a: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 will fill a key gap</a:t>
            </a:r>
          </a:p>
          <a:p>
            <a:pPr marL="214313" indent="-214313" defTabSz="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  <a:p>
            <a:pPr marL="214313" indent="-214313" defTabSz="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Currently, 9 hour </a:t>
            </a:r>
            <a:r>
              <a:rPr lang="en-US" sz="2000" dirty="0" err="1">
                <a:solidFill>
                  <a:prstClr val="white"/>
                </a:solidFill>
                <a:latin typeface="Calibri" panose="020F0502020204030204"/>
              </a:rPr>
              <a:t>reachback</a:t>
            </a: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 window used for each hourly analysis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  <a:p>
            <a:pPr marL="214313" indent="-214313" defTabSz="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prstClr val="white"/>
                </a:solidFill>
                <a:latin typeface="Calibri" panose="020F0502020204030204"/>
              </a:rPr>
              <a:t>SmallSats</a:t>
            </a: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 in other planes welcome!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C6E14F-C2F7-93E6-CCEE-75AC74B3497C}"/>
              </a:ext>
            </a:extLst>
          </p:cNvPr>
          <p:cNvSpPr txBox="1"/>
          <p:nvPr/>
        </p:nvSpPr>
        <p:spPr>
          <a:xfrm rot="4082720">
            <a:off x="2862739" y="5676192"/>
            <a:ext cx="144339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NOAA-20/21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10A37E-6C3E-6749-53F0-6BBE8578D6DB}"/>
              </a:ext>
            </a:extLst>
          </p:cNvPr>
          <p:cNvSpPr txBox="1"/>
          <p:nvPr/>
        </p:nvSpPr>
        <p:spPr>
          <a:xfrm rot="18568233">
            <a:off x="3385767" y="1878016"/>
            <a:ext cx="127868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/>
              <a:t>MetOp</a:t>
            </a:r>
            <a:r>
              <a:rPr lang="en-US" sz="1600" dirty="0"/>
              <a:t>-B/C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3AA239-2349-1C03-E976-2B1B35F99EDA}"/>
              </a:ext>
            </a:extLst>
          </p:cNvPr>
          <p:cNvSpPr txBox="1"/>
          <p:nvPr/>
        </p:nvSpPr>
        <p:spPr>
          <a:xfrm>
            <a:off x="4346480" y="5215808"/>
            <a:ext cx="45720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u="sng" dirty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Key point – undesirable periods of high and low sampling throughout the day</a:t>
            </a:r>
          </a:p>
        </p:txBody>
      </p:sp>
    </p:spTree>
    <p:extLst>
      <p:ext uri="{BB962C8B-B14F-4D97-AF65-F5344CB8AC3E}">
        <p14:creationId xmlns:p14="http://schemas.microsoft.com/office/powerpoint/2010/main" val="1758450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396" y="1918854"/>
            <a:ext cx="3958121" cy="4074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4925285" y="3558177"/>
            <a:ext cx="228600" cy="123669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893127" y="4232564"/>
            <a:ext cx="228600" cy="15240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705100" y="4242955"/>
            <a:ext cx="152400" cy="1143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8600" y="2164231"/>
            <a:ext cx="3086100" cy="1477328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SNPP field of view time is 11:10 UTC which is &gt; trajectory time of 11:00 UTC.  Solution achieved. </a:t>
            </a:r>
          </a:p>
        </p:txBody>
      </p:sp>
      <p:cxnSp>
        <p:nvCxnSpPr>
          <p:cNvPr id="22" name="Straight Arrow Connector 21"/>
          <p:cNvCxnSpPr>
            <a:stCxn id="19" idx="2"/>
            <a:endCxn id="20" idx="1"/>
          </p:cNvCxnSpPr>
          <p:nvPr/>
        </p:nvCxnSpPr>
        <p:spPr>
          <a:xfrm>
            <a:off x="1771650" y="3641559"/>
            <a:ext cx="933450" cy="65854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4076700" y="4092925"/>
            <a:ext cx="152400" cy="1143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8" name="Rectangle 2047"/>
          <p:cNvSpPr/>
          <p:nvPr/>
        </p:nvSpPr>
        <p:spPr>
          <a:xfrm>
            <a:off x="4128654" y="3190193"/>
            <a:ext cx="1104900" cy="9027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 time 15:00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390900" y="4662055"/>
            <a:ext cx="152400" cy="1143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020291" y="4423064"/>
            <a:ext cx="152400" cy="1143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775364" y="4395355"/>
            <a:ext cx="152400" cy="1143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3543300" y="4509655"/>
            <a:ext cx="228600" cy="15240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3162300" y="4509655"/>
            <a:ext cx="228600" cy="15240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endCxn id="20" idx="3"/>
          </p:cNvCxnSpPr>
          <p:nvPr/>
        </p:nvCxnSpPr>
        <p:spPr>
          <a:xfrm flipH="1" flipV="1">
            <a:off x="2857500" y="4300105"/>
            <a:ext cx="228601" cy="133351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6" name="Rectangle 2055"/>
          <p:cNvSpPr/>
          <p:nvPr/>
        </p:nvSpPr>
        <p:spPr>
          <a:xfrm>
            <a:off x="4256811" y="4300105"/>
            <a:ext cx="848585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14:00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661064" y="5062129"/>
            <a:ext cx="848585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13:00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643163" y="5519329"/>
            <a:ext cx="848585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12:00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333500" y="4719205"/>
            <a:ext cx="133696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11:00</a:t>
            </a:r>
          </a:p>
        </p:txBody>
      </p:sp>
      <p:cxnSp>
        <p:nvCxnSpPr>
          <p:cNvPr id="2059" name="Straight Connector 2058"/>
          <p:cNvCxnSpPr/>
          <p:nvPr/>
        </p:nvCxnSpPr>
        <p:spPr>
          <a:xfrm>
            <a:off x="3077035" y="4547755"/>
            <a:ext cx="9065" cy="9715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543300" y="4776355"/>
            <a:ext cx="232064" cy="2857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endCxn id="2056" idx="1"/>
          </p:cNvCxnSpPr>
          <p:nvPr/>
        </p:nvCxnSpPr>
        <p:spPr>
          <a:xfrm>
            <a:off x="3920836" y="4433455"/>
            <a:ext cx="335975" cy="952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20" idx="2"/>
          </p:cNvCxnSpPr>
          <p:nvPr/>
        </p:nvCxnSpPr>
        <p:spPr>
          <a:xfrm flipH="1">
            <a:off x="2552700" y="4357255"/>
            <a:ext cx="228600" cy="4191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" t="8684" r="724" b="57460"/>
          <a:stretch/>
        </p:blipFill>
        <p:spPr bwMode="auto">
          <a:xfrm>
            <a:off x="1903590" y="1690255"/>
            <a:ext cx="2538202" cy="228599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068" name="Group 2067"/>
          <p:cNvGrpSpPr/>
          <p:nvPr/>
        </p:nvGrpSpPr>
        <p:grpSpPr>
          <a:xfrm>
            <a:off x="3456709" y="1918855"/>
            <a:ext cx="2067791" cy="646331"/>
            <a:chOff x="6009409" y="1066800"/>
            <a:chExt cx="2067791" cy="646331"/>
          </a:xfrm>
        </p:grpSpPr>
        <p:sp>
          <p:nvSpPr>
            <p:cNvPr id="66" name="TextBox 65"/>
            <p:cNvSpPr txBox="1"/>
            <p:nvPr/>
          </p:nvSpPr>
          <p:spPr>
            <a:xfrm>
              <a:off x="6009409" y="1066800"/>
              <a:ext cx="2067791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Reverse wind vector</a:t>
              </a:r>
            </a:p>
          </p:txBody>
        </p:sp>
        <p:cxnSp>
          <p:nvCxnSpPr>
            <p:cNvPr id="64" name="Straight Arrow Connector 63"/>
            <p:cNvCxnSpPr/>
            <p:nvPr/>
          </p:nvCxnSpPr>
          <p:spPr>
            <a:xfrm flipH="1">
              <a:off x="7135090" y="1524000"/>
              <a:ext cx="561110" cy="0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76" name="TextBox 2075"/>
          <p:cNvSpPr txBox="1"/>
          <p:nvPr/>
        </p:nvSpPr>
        <p:spPr>
          <a:xfrm>
            <a:off x="2365690" y="1295400"/>
            <a:ext cx="1422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LPW (mm)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5448300" y="1619913"/>
            <a:ext cx="2786725" cy="4693044"/>
            <a:chOff x="6585875" y="457200"/>
            <a:chExt cx="2786725" cy="4693044"/>
          </a:xfrm>
        </p:grpSpPr>
        <p:grpSp>
          <p:nvGrpSpPr>
            <p:cNvPr id="30" name="Group 29"/>
            <p:cNvGrpSpPr/>
            <p:nvPr/>
          </p:nvGrpSpPr>
          <p:grpSpPr>
            <a:xfrm>
              <a:off x="6607289" y="686862"/>
              <a:ext cx="2743897" cy="3367036"/>
              <a:chOff x="675690" y="686862"/>
              <a:chExt cx="2743897" cy="3367036"/>
            </a:xfrm>
          </p:grpSpPr>
          <p:pic>
            <p:nvPicPr>
              <p:cNvPr id="33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5690" y="686862"/>
                <a:ext cx="2743897" cy="1619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5691" y="2476609"/>
                <a:ext cx="2743896" cy="1577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2546469" y="1828800"/>
                <a:ext cx="80633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Before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698869" y="3593068"/>
                <a:ext cx="65393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After</a:t>
                </a:r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6585875" y="4226914"/>
              <a:ext cx="278672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S-NPP 700-500 LPW April 20, 2016 advected to 1500 UTC (~4 hour advection) </a:t>
              </a:r>
            </a:p>
          </p:txBody>
        </p:sp>
        <p:pic>
          <p:nvPicPr>
            <p:cNvPr id="3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8" t="8684" r="724" b="57460"/>
            <a:stretch/>
          </p:blipFill>
          <p:spPr bwMode="auto">
            <a:xfrm>
              <a:off x="6693599" y="457200"/>
              <a:ext cx="2538202" cy="150276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480779" y="610872"/>
            <a:ext cx="8203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Schematic of how the back-trajectory method works for advection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71216" y="6149719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Winds are from the GFS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98839F-93DC-4C45-8B1A-378F8AC692BB}"/>
              </a:ext>
            </a:extLst>
          </p:cNvPr>
          <p:cNvSpPr txBox="1"/>
          <p:nvPr/>
        </p:nvSpPr>
        <p:spPr>
          <a:xfrm>
            <a:off x="5233554" y="6424359"/>
            <a:ext cx="3451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Gitro</a:t>
            </a:r>
            <a:r>
              <a:rPr lang="en-US" i="1" dirty="0"/>
              <a:t> et al. J. Op. Met.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92314D-50DE-4021-A0AE-7FBDE6FB6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728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" name="Google Shape;756;p113" descr="A collage of different color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259" y="1238635"/>
            <a:ext cx="8596325" cy="3857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p113"/>
          <p:cNvSpPr txBox="1"/>
          <p:nvPr/>
        </p:nvSpPr>
        <p:spPr>
          <a:xfrm>
            <a:off x="3358306" y="2722333"/>
            <a:ext cx="1149409" cy="40011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" sz="2000" b="1">
                <a:solidFill>
                  <a:srgbClr val="21399F"/>
                </a:solidFill>
                <a:latin typeface="Arial"/>
                <a:ea typeface="Arial"/>
                <a:cs typeface="Arial"/>
                <a:sym typeface="Arial"/>
              </a:rPr>
              <a:t>Sfc-850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113"/>
          <p:cNvSpPr txBox="1"/>
          <p:nvPr/>
        </p:nvSpPr>
        <p:spPr>
          <a:xfrm>
            <a:off x="7609175" y="2722333"/>
            <a:ext cx="1149409" cy="40011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" sz="2000" b="1">
                <a:solidFill>
                  <a:srgbClr val="21399F"/>
                </a:solidFill>
                <a:latin typeface="Arial"/>
                <a:ea typeface="Arial"/>
                <a:cs typeface="Arial"/>
                <a:sym typeface="Arial"/>
              </a:rPr>
              <a:t>850-700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113"/>
          <p:cNvSpPr txBox="1"/>
          <p:nvPr/>
        </p:nvSpPr>
        <p:spPr>
          <a:xfrm>
            <a:off x="7609175" y="4606140"/>
            <a:ext cx="1149409" cy="40011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" sz="2000" b="1">
                <a:solidFill>
                  <a:srgbClr val="21399F"/>
                </a:solidFill>
                <a:latin typeface="Arial"/>
                <a:ea typeface="Arial"/>
                <a:cs typeface="Arial"/>
                <a:sym typeface="Arial"/>
              </a:rPr>
              <a:t>500-300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113"/>
          <p:cNvSpPr txBox="1"/>
          <p:nvPr/>
        </p:nvSpPr>
        <p:spPr>
          <a:xfrm>
            <a:off x="3276115" y="4606140"/>
            <a:ext cx="1231600" cy="40011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" sz="2000" b="1">
                <a:solidFill>
                  <a:srgbClr val="21399F"/>
                </a:solidFill>
                <a:latin typeface="Arial"/>
                <a:ea typeface="Arial"/>
                <a:cs typeface="Arial"/>
                <a:sym typeface="Arial"/>
              </a:rPr>
              <a:t>700-500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1" name="Google Shape;761;p113"/>
          <p:cNvGrpSpPr/>
          <p:nvPr/>
        </p:nvGrpSpPr>
        <p:grpSpPr>
          <a:xfrm>
            <a:off x="3078479" y="5162550"/>
            <a:ext cx="3749041" cy="534260"/>
            <a:chOff x="2353084" y="533400"/>
            <a:chExt cx="4305300" cy="856827"/>
          </a:xfrm>
        </p:grpSpPr>
        <p:pic>
          <p:nvPicPr>
            <p:cNvPr id="762" name="Google Shape;762;p113" descr="http://cat.cira.colostate.edu/sport/layered/advected/LPW_alt_colorbar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353084" y="533400"/>
              <a:ext cx="4305300" cy="485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3" name="Google Shape;763;p113"/>
            <p:cNvSpPr txBox="1"/>
            <p:nvPr/>
          </p:nvSpPr>
          <p:spPr>
            <a:xfrm>
              <a:off x="2841279" y="896691"/>
              <a:ext cx="3276599" cy="4935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r>
                <a:rPr lang="en" sz="1400" b="1">
                  <a:solidFill>
                    <a:srgbClr val="C0504D"/>
                  </a:solidFill>
                  <a:latin typeface="Arial"/>
                  <a:ea typeface="Arial"/>
                  <a:cs typeface="Arial"/>
                  <a:sym typeface="Arial"/>
                </a:rPr>
                <a:t>Layer Precipitable Water (mm)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C01FF24-82FE-52CD-A4D2-6F73C2B7C356}"/>
              </a:ext>
            </a:extLst>
          </p:cNvPr>
          <p:cNvCxnSpPr/>
          <p:nvPr/>
        </p:nvCxnSpPr>
        <p:spPr>
          <a:xfrm>
            <a:off x="2352368" y="752168"/>
            <a:ext cx="353961" cy="1408471"/>
          </a:xfrm>
          <a:prstGeom prst="straightConnector1">
            <a:avLst/>
          </a:prstGeom>
          <a:ln w="76200">
            <a:solidFill>
              <a:srgbClr val="FF0000">
                <a:alpha val="98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06FD409-2173-3FD1-461E-D5FCC658CAA7}"/>
              </a:ext>
            </a:extLst>
          </p:cNvPr>
          <p:cNvSpPr txBox="1"/>
          <p:nvPr/>
        </p:nvSpPr>
        <p:spPr>
          <a:xfrm>
            <a:off x="2406552" y="791858"/>
            <a:ext cx="1526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T.S. Debby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12"/>
          <p:cNvSpPr txBox="1">
            <a:spLocks noGrp="1"/>
          </p:cNvSpPr>
          <p:nvPr>
            <p:ph type="title"/>
          </p:nvPr>
        </p:nvSpPr>
        <p:spPr>
          <a:xfrm>
            <a:off x="719144" y="653563"/>
            <a:ext cx="7239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570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0000"/>
              </a:lnSpc>
            </a:pPr>
            <a:br>
              <a:rPr lang="en" sz="2800" dirty="0">
                <a:solidFill>
                  <a:srgbClr val="000066"/>
                </a:solidFill>
              </a:rPr>
            </a:br>
            <a:r>
              <a:rPr lang="en" sz="2800" dirty="0">
                <a:solidFill>
                  <a:srgbClr val="000066"/>
                </a:solidFill>
              </a:rPr>
              <a:t>ALPW is Used for a Variety of Purposes </a:t>
            </a:r>
            <a:endParaRPr sz="2800" dirty="0">
              <a:solidFill>
                <a:srgbClr val="000066"/>
              </a:solidFill>
            </a:endParaRPr>
          </a:p>
        </p:txBody>
      </p:sp>
      <p:pic>
        <p:nvPicPr>
          <p:cNvPr id="746" name="Google Shape;746;p112" descr="A map of a stor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15955"/>
          <a:stretch/>
        </p:blipFill>
        <p:spPr>
          <a:xfrm>
            <a:off x="72655" y="1913867"/>
            <a:ext cx="4807402" cy="3030266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112"/>
          <p:cNvSpPr txBox="1"/>
          <p:nvPr/>
        </p:nvSpPr>
        <p:spPr>
          <a:xfrm>
            <a:off x="4988735" y="1963397"/>
            <a:ext cx="3992880" cy="341632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Mesoscale Precipitation Discussion 0823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NWS Weather Prediction Center College Park MD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547 PM EDT Tue Aug 06 2024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Areas affected...Coastal Plains of the Carolinas...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Concerning...Heavy rainfall...Flash flooding likely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Valid 062145Z - 070345Z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DISCUSSION... GOES-Visible and RAP analysis denote a broad area of generally stable with relative vertical lapse rates in an southwest of the center generally aligned with </a:t>
            </a:r>
            <a:r>
              <a:rPr lang="en" sz="120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CIRA LPW </a:t>
            </a: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suite of highest values and totals near 2.5-2.75".  However, a mid-level </a:t>
            </a:r>
            <a:r>
              <a:rPr lang="en" sz="120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700-500mb dry slot </a:t>
            </a: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 detected along the southeast and eastern quadrants lifting northward across the Gulf Stream.  GOES-E Visible delineates this very well…</a:t>
            </a:r>
            <a:endParaRPr/>
          </a:p>
        </p:txBody>
      </p:sp>
      <p:sp>
        <p:nvSpPr>
          <p:cNvPr id="748" name="Google Shape;748;p112"/>
          <p:cNvSpPr/>
          <p:nvPr/>
        </p:nvSpPr>
        <p:spPr>
          <a:xfrm>
            <a:off x="1975503" y="3989262"/>
            <a:ext cx="1682803" cy="685800"/>
          </a:xfrm>
          <a:prstGeom prst="ellipse">
            <a:avLst/>
          </a:prstGeom>
          <a:noFill/>
          <a:ln w="412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112"/>
          <p:cNvSpPr txBox="1"/>
          <p:nvPr/>
        </p:nvSpPr>
        <p:spPr>
          <a:xfrm>
            <a:off x="0" y="5734835"/>
            <a:ext cx="9144000" cy="101562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most important ALPW product validation: </a:t>
            </a:r>
            <a:endParaRPr dirty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sz="20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It makes sense when viewed by forecasters and compared to other data</a:t>
            </a:r>
            <a:endParaRPr dirty="0"/>
          </a:p>
        </p:txBody>
      </p:sp>
      <p:sp>
        <p:nvSpPr>
          <p:cNvPr id="751" name="Google Shape;751;p112"/>
          <p:cNvSpPr/>
          <p:nvPr/>
        </p:nvSpPr>
        <p:spPr>
          <a:xfrm rot="11649025">
            <a:off x="2432900" y="4908605"/>
            <a:ext cx="3811488" cy="643323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 w="25400" cap="flat" cmpd="sng">
            <a:solidFill>
              <a:srgbClr val="153E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D5EF61-DF8A-4177-8C54-53F929432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7239B03F-6440-4877-9FDD-CB37543039FC}" type="slidenum">
              <a:rPr lang="en-US" smtClean="0"/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19</a:t>
            </a:fld>
            <a:endParaRPr lang="en-US" alt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D7A91D-3F69-4369-9E58-7D0D07176B06}"/>
              </a:ext>
            </a:extLst>
          </p:cNvPr>
          <p:cNvPicPr/>
          <p:nvPr/>
        </p:nvPicPr>
        <p:blipFill rotWithShape="1">
          <a:blip r:embed="rId2"/>
          <a:srcRect b="13333"/>
          <a:stretch/>
        </p:blipFill>
        <p:spPr bwMode="auto">
          <a:xfrm>
            <a:off x="4994609" y="814262"/>
            <a:ext cx="4035971" cy="26776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FECCC2-D2D1-4AD5-BA57-794D24FC050B}"/>
              </a:ext>
            </a:extLst>
          </p:cNvPr>
          <p:cNvSpPr txBox="1"/>
          <p:nvPr/>
        </p:nvSpPr>
        <p:spPr>
          <a:xfrm>
            <a:off x="5031453" y="3536900"/>
            <a:ext cx="4035971" cy="2123658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  <a:defRPr/>
            </a:pPr>
            <a:r>
              <a:rPr lang="en-US" sz="1200" b="0" dirty="0">
                <a:solidFill>
                  <a:prstClr val="black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Mesoscale Precipitation Discussion 0047</a:t>
            </a:r>
            <a:endParaRPr lang="en-US" sz="1200" b="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  <a:defRPr/>
            </a:pPr>
            <a:r>
              <a:rPr lang="en-US" sz="1200" b="0" dirty="0">
                <a:solidFill>
                  <a:prstClr val="black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NWS Weather Prediction Center College Park MD</a:t>
            </a:r>
            <a:endParaRPr lang="en-US" sz="1200" b="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  <a:defRPr/>
            </a:pPr>
            <a:r>
              <a:rPr lang="en-US" sz="1200" b="0" dirty="0">
                <a:solidFill>
                  <a:prstClr val="black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358 AM EST Mon Feb 28 2022</a:t>
            </a:r>
            <a:endParaRPr lang="en-US" sz="1200" b="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  <a:defRPr/>
            </a:pPr>
            <a:r>
              <a:rPr lang="en-US" sz="1200" b="0" dirty="0">
                <a:solidFill>
                  <a:prstClr val="black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...</a:t>
            </a:r>
            <a:endParaRPr lang="en-US" sz="1200" b="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  <a:defRPr/>
            </a:pPr>
            <a:r>
              <a:rPr lang="en-US" sz="1200" b="0" dirty="0">
                <a:solidFill>
                  <a:prstClr val="black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DISCUSSION...Over the past 6 hours, GOES West 6.9 micron and </a:t>
            </a:r>
            <a:r>
              <a:rPr lang="en-US" sz="1200" b="0" dirty="0">
                <a:solidFill>
                  <a:prstClr val="black"/>
                </a:solidFill>
                <a:highlight>
                  <a:srgbClr val="FFFF00"/>
                </a:highlight>
                <a:latin typeface="Courier New" panose="02070309020205020404" pitchFamily="49" charset="0"/>
                <a:ea typeface="Times New Roman" panose="02020603050405020304" pitchFamily="18" charset="0"/>
              </a:rPr>
              <a:t>CIRA</a:t>
            </a:r>
            <a:endParaRPr lang="en-US" sz="1200" b="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  <a:defRPr/>
            </a:pPr>
            <a:r>
              <a:rPr lang="en-US" sz="1200" b="0" dirty="0">
                <a:solidFill>
                  <a:prstClr val="black"/>
                </a:solidFill>
                <a:highlight>
                  <a:srgbClr val="FFFF00"/>
                </a:highlight>
                <a:latin typeface="Courier New" panose="02070309020205020404" pitchFamily="49" charset="0"/>
                <a:ea typeface="Times New Roman" panose="02020603050405020304" pitchFamily="18" charset="0"/>
              </a:rPr>
              <a:t>Layered Precipitable Water</a:t>
            </a:r>
            <a:r>
              <a:rPr lang="en-US" sz="1200" b="0" dirty="0">
                <a:solidFill>
                  <a:prstClr val="black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 imagery have shown a complex pattern of</a:t>
            </a:r>
            <a:endParaRPr lang="en-US" sz="1200" b="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tabLst>
                <a:tab pos="436245" algn="l"/>
                <a:tab pos="872490" algn="l"/>
                <a:tab pos="1308735" algn="l"/>
                <a:tab pos="1744980" algn="l"/>
                <a:tab pos="2181225" algn="l"/>
                <a:tab pos="2617470" algn="l"/>
                <a:tab pos="3053715" algn="l"/>
                <a:tab pos="3489960" algn="l"/>
                <a:tab pos="3926205" algn="l"/>
                <a:tab pos="4362450" algn="l"/>
                <a:tab pos="4798695" algn="l"/>
                <a:tab pos="5234940" algn="l"/>
                <a:tab pos="5671185" algn="l"/>
                <a:tab pos="6107430" algn="l"/>
                <a:tab pos="6543675" algn="l"/>
                <a:tab pos="6979920" algn="l"/>
              </a:tabLst>
              <a:defRPr/>
            </a:pPr>
            <a:r>
              <a:rPr lang="en-US" sz="1200" b="0" dirty="0">
                <a:solidFill>
                  <a:prstClr val="black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mid-level vorticity centers over the northeastern Pacific, but one</a:t>
            </a:r>
            <a:endParaRPr lang="en-US" sz="1200" b="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EA5D58-F575-48AA-9A38-43CB9D5AC942}"/>
              </a:ext>
            </a:extLst>
          </p:cNvPr>
          <p:cNvSpPr txBox="1"/>
          <p:nvPr/>
        </p:nvSpPr>
        <p:spPr>
          <a:xfrm>
            <a:off x="451943" y="0"/>
            <a:ext cx="8463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u="sng" dirty="0">
                <a:solidFill>
                  <a:prstClr val="black"/>
                </a:solidFill>
                <a:latin typeface="Calibri" panose="020F0502020204030204"/>
              </a:rPr>
              <a:t>Typical Uses of Blended TPW (Total Precipitable Water) and ALPW (Advected Layer Precipitable Water)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251489-A329-3C41-1B3F-33C4EF2BF1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85" y="759627"/>
            <a:ext cx="4682000" cy="592599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0A3B8A-75FA-01FA-4720-80FD7181E208}"/>
              </a:ext>
            </a:extLst>
          </p:cNvPr>
          <p:cNvSpPr txBox="1"/>
          <p:nvPr/>
        </p:nvSpPr>
        <p:spPr>
          <a:xfrm>
            <a:off x="538481" y="759627"/>
            <a:ext cx="8153576" cy="455509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800" i="1" dirty="0">
                <a:solidFill>
                  <a:schemeClr val="tx1"/>
                </a:solidFill>
                <a:ea typeface="Times New Roman" panose="02020603050405020304" pitchFamily="18" charset="0"/>
              </a:rPr>
              <a:t>ALPW products have proven to be a very useful diagnostic tool at WPC for operational forecasters at WPC’s Quantitative Precipitation Forecast (QPF), Rainfall Hazards and </a:t>
            </a:r>
            <a:r>
              <a:rPr lang="en-US" sz="1800" i="1" dirty="0" err="1">
                <a:solidFill>
                  <a:schemeClr val="tx1"/>
                </a:solidFill>
                <a:ea typeface="Times New Roman" panose="02020603050405020304" pitchFamily="18" charset="0"/>
              </a:rPr>
              <a:t>MetWatch</a:t>
            </a:r>
            <a:r>
              <a:rPr lang="en-US" sz="1800" i="1" dirty="0">
                <a:solidFill>
                  <a:schemeClr val="tx1"/>
                </a:solidFill>
                <a:ea typeface="Times New Roman" panose="02020603050405020304" pitchFamily="18" charset="0"/>
              </a:rPr>
              <a:t> desks...</a:t>
            </a:r>
          </a:p>
          <a:p>
            <a:endParaRPr lang="en-US" sz="1800" i="1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r>
              <a:rPr lang="en-US" sz="1800" i="1" dirty="0">
                <a:solidFill>
                  <a:schemeClr val="tx1"/>
                </a:solidFill>
                <a:ea typeface="Times New Roman" panose="02020603050405020304" pitchFamily="18" charset="0"/>
              </a:rPr>
              <a:t>...ALPW products have been utilized operationally at the </a:t>
            </a:r>
            <a:r>
              <a:rPr lang="en-US" sz="1800" i="1" dirty="0" err="1">
                <a:solidFill>
                  <a:schemeClr val="tx1"/>
                </a:solidFill>
                <a:ea typeface="Times New Roman" panose="02020603050405020304" pitchFamily="18" charset="0"/>
              </a:rPr>
              <a:t>MetWatch</a:t>
            </a:r>
            <a:r>
              <a:rPr lang="en-US" sz="1800" i="1" dirty="0">
                <a:solidFill>
                  <a:schemeClr val="tx1"/>
                </a:solidFill>
                <a:ea typeface="Times New Roman" panose="02020603050405020304" pitchFamily="18" charset="0"/>
              </a:rPr>
              <a:t> desk to identify areas of enhanced rainfall efficiency (e.g. warm rain and “seeder-feeder” processes) and to query the depth of Pacific atmospheric river events. </a:t>
            </a:r>
          </a:p>
          <a:p>
            <a:r>
              <a:rPr lang="en-US" sz="1800" i="1" dirty="0">
                <a:solidFill>
                  <a:schemeClr val="tx1"/>
                </a:solidFill>
                <a:ea typeface="Times New Roman" panose="02020603050405020304" pitchFamily="18" charset="0"/>
              </a:rPr>
              <a:t>					-Andrew </a:t>
            </a:r>
            <a:r>
              <a:rPr lang="en-US" sz="1800" i="1" dirty="0" err="1">
                <a:solidFill>
                  <a:schemeClr val="tx1"/>
                </a:solidFill>
                <a:ea typeface="Times New Roman" panose="02020603050405020304" pitchFamily="18" charset="0"/>
              </a:rPr>
              <a:t>Orrison</a:t>
            </a:r>
            <a:r>
              <a:rPr lang="en-US" sz="1800" i="1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</a:p>
          <a:p>
            <a:r>
              <a:rPr lang="en-US" sz="1800" i="1" dirty="0">
                <a:solidFill>
                  <a:schemeClr val="tx1"/>
                </a:solidFill>
                <a:ea typeface="Times New Roman" panose="02020603050405020304" pitchFamily="18" charset="0"/>
              </a:rPr>
              <a:t>					 NOAA WPC Oct. 2022</a:t>
            </a:r>
          </a:p>
          <a:p>
            <a:endParaRPr lang="en-US" sz="1800" i="1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US" sz="1800" i="1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n-US" sz="18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“So many uses, especially for mesoscale analysis and supporting our partners' needs in the critical first 12 hours of the forecast.”</a:t>
            </a:r>
          </a:p>
          <a:p>
            <a:endParaRPr lang="en-US" sz="1800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				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</a:t>
            </a: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WFO Norman, OK 							June 2023</a:t>
            </a:r>
          </a:p>
        </p:txBody>
      </p:sp>
    </p:spTree>
    <p:extLst>
      <p:ext uri="{BB962C8B-B14F-4D97-AF65-F5344CB8AC3E}">
        <p14:creationId xmlns:p14="http://schemas.microsoft.com/office/powerpoint/2010/main" val="58808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4EC316-002F-448E-937A-C4C9F28C9394}"/>
              </a:ext>
            </a:extLst>
          </p:cNvPr>
          <p:cNvSpPr txBox="1"/>
          <p:nvPr/>
        </p:nvSpPr>
        <p:spPr>
          <a:xfrm>
            <a:off x="134257" y="536444"/>
            <a:ext cx="8875486" cy="5262979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Outline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Water vapor in the atmosphere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2800" dirty="0">
              <a:solidFill>
                <a:srgbClr val="000000"/>
              </a:solidFill>
            </a:endParaRP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Blended Multisensor Satellite Products:  Advected Layer Precipitable Water (ALPW) and Total Precipitable Water (TPW)</a:t>
            </a:r>
            <a:endParaRPr lang="en-US" sz="2800" dirty="0">
              <a:solidFill>
                <a:srgbClr val="000000"/>
              </a:solidFill>
            </a:endParaRP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Recent historical record of ALPW</a:t>
            </a:r>
            <a:endParaRPr lang="en-US" sz="2800" dirty="0">
              <a:solidFill>
                <a:srgbClr val="000000"/>
              </a:solidFill>
            </a:endParaRP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Extending the NVAP </a:t>
            </a:r>
            <a:r>
              <a:rPr lang="en-US" sz="2800" dirty="0"/>
              <a:t>Global Water Vapor Climate Data Record to 40 Years (1988-2027)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125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7B5473-B1CC-5656-A7F0-F240435E45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07" t="6262" r="25410" b="6860"/>
          <a:stretch/>
        </p:blipFill>
        <p:spPr>
          <a:xfrm>
            <a:off x="374754" y="437526"/>
            <a:ext cx="7794885" cy="610416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A21F216-9C44-2F8E-0453-481A4467B8BF}"/>
              </a:ext>
            </a:extLst>
          </p:cNvPr>
          <p:cNvSpPr/>
          <p:nvPr/>
        </p:nvSpPr>
        <p:spPr>
          <a:xfrm>
            <a:off x="2765685" y="4272196"/>
            <a:ext cx="1588957" cy="1146748"/>
          </a:xfrm>
          <a:custGeom>
            <a:avLst/>
            <a:gdLst>
              <a:gd name="connsiteX0" fmla="*/ 1588957 w 1588957"/>
              <a:gd name="connsiteY0" fmla="*/ 142407 h 1146748"/>
              <a:gd name="connsiteX1" fmla="*/ 1281659 w 1588957"/>
              <a:gd name="connsiteY1" fmla="*/ 59961 h 1146748"/>
              <a:gd name="connsiteX2" fmla="*/ 1011836 w 1588957"/>
              <a:gd name="connsiteY2" fmla="*/ 37475 h 1146748"/>
              <a:gd name="connsiteX3" fmla="*/ 809469 w 1588957"/>
              <a:gd name="connsiteY3" fmla="*/ 14990 h 1146748"/>
              <a:gd name="connsiteX4" fmla="*/ 502171 w 1588957"/>
              <a:gd name="connsiteY4" fmla="*/ 7495 h 1146748"/>
              <a:gd name="connsiteX5" fmla="*/ 239843 w 1588957"/>
              <a:gd name="connsiteY5" fmla="*/ 0 h 1146748"/>
              <a:gd name="connsiteX6" fmla="*/ 134912 w 1588957"/>
              <a:gd name="connsiteY6" fmla="*/ 7495 h 1146748"/>
              <a:gd name="connsiteX7" fmla="*/ 82446 w 1588957"/>
              <a:gd name="connsiteY7" fmla="*/ 37475 h 1146748"/>
              <a:gd name="connsiteX8" fmla="*/ 37475 w 1588957"/>
              <a:gd name="connsiteY8" fmla="*/ 134911 h 1146748"/>
              <a:gd name="connsiteX9" fmla="*/ 14990 w 1588957"/>
              <a:gd name="connsiteY9" fmla="*/ 209862 h 1146748"/>
              <a:gd name="connsiteX10" fmla="*/ 0 w 1588957"/>
              <a:gd name="connsiteY10" fmla="*/ 284813 h 1146748"/>
              <a:gd name="connsiteX11" fmla="*/ 14990 w 1588957"/>
              <a:gd name="connsiteY11" fmla="*/ 509666 h 1146748"/>
              <a:gd name="connsiteX12" fmla="*/ 44971 w 1588957"/>
              <a:gd name="connsiteY12" fmla="*/ 524656 h 1146748"/>
              <a:gd name="connsiteX13" fmla="*/ 269823 w 1588957"/>
              <a:gd name="connsiteY13" fmla="*/ 599607 h 1146748"/>
              <a:gd name="connsiteX14" fmla="*/ 292308 w 1588957"/>
              <a:gd name="connsiteY14" fmla="*/ 637082 h 1146748"/>
              <a:gd name="connsiteX15" fmla="*/ 329784 w 1588957"/>
              <a:gd name="connsiteY15" fmla="*/ 674557 h 1146748"/>
              <a:gd name="connsiteX16" fmla="*/ 352269 w 1588957"/>
              <a:gd name="connsiteY16" fmla="*/ 727023 h 1146748"/>
              <a:gd name="connsiteX17" fmla="*/ 359764 w 1588957"/>
              <a:gd name="connsiteY17" fmla="*/ 749508 h 1146748"/>
              <a:gd name="connsiteX18" fmla="*/ 449705 w 1588957"/>
              <a:gd name="connsiteY18" fmla="*/ 861934 h 1146748"/>
              <a:gd name="connsiteX19" fmla="*/ 494675 w 1588957"/>
              <a:gd name="connsiteY19" fmla="*/ 914400 h 1146748"/>
              <a:gd name="connsiteX20" fmla="*/ 599607 w 1588957"/>
              <a:gd name="connsiteY20" fmla="*/ 1004341 h 1146748"/>
              <a:gd name="connsiteX21" fmla="*/ 682053 w 1588957"/>
              <a:gd name="connsiteY21" fmla="*/ 1056807 h 1146748"/>
              <a:gd name="connsiteX22" fmla="*/ 764498 w 1588957"/>
              <a:gd name="connsiteY22" fmla="*/ 1116767 h 1146748"/>
              <a:gd name="connsiteX23" fmla="*/ 786984 w 1588957"/>
              <a:gd name="connsiteY23" fmla="*/ 1146748 h 114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88957" h="1146748">
                <a:moveTo>
                  <a:pt x="1588957" y="142407"/>
                </a:moveTo>
                <a:cubicBezTo>
                  <a:pt x="1486524" y="114925"/>
                  <a:pt x="1387131" y="71064"/>
                  <a:pt x="1281659" y="59961"/>
                </a:cubicBezTo>
                <a:cubicBezTo>
                  <a:pt x="1096941" y="40516"/>
                  <a:pt x="1186902" y="47773"/>
                  <a:pt x="1011836" y="37475"/>
                </a:cubicBezTo>
                <a:cubicBezTo>
                  <a:pt x="972972" y="32617"/>
                  <a:pt x="857753" y="16847"/>
                  <a:pt x="809469" y="14990"/>
                </a:cubicBezTo>
                <a:cubicBezTo>
                  <a:pt x="707082" y="11052"/>
                  <a:pt x="604599" y="10190"/>
                  <a:pt x="502171" y="7495"/>
                </a:cubicBezTo>
                <a:lnTo>
                  <a:pt x="239843" y="0"/>
                </a:lnTo>
                <a:cubicBezTo>
                  <a:pt x="204866" y="2498"/>
                  <a:pt x="169025" y="-627"/>
                  <a:pt x="134912" y="7495"/>
                </a:cubicBezTo>
                <a:cubicBezTo>
                  <a:pt x="115317" y="12160"/>
                  <a:pt x="96689" y="23232"/>
                  <a:pt x="82446" y="37475"/>
                </a:cubicBezTo>
                <a:cubicBezTo>
                  <a:pt x="59998" y="59923"/>
                  <a:pt x="46778" y="105142"/>
                  <a:pt x="37475" y="134911"/>
                </a:cubicBezTo>
                <a:cubicBezTo>
                  <a:pt x="29695" y="159807"/>
                  <a:pt x="21316" y="184557"/>
                  <a:pt x="14990" y="209862"/>
                </a:cubicBezTo>
                <a:cubicBezTo>
                  <a:pt x="8811" y="234580"/>
                  <a:pt x="4997" y="259829"/>
                  <a:pt x="0" y="284813"/>
                </a:cubicBezTo>
                <a:cubicBezTo>
                  <a:pt x="4997" y="359764"/>
                  <a:pt x="1147" y="435835"/>
                  <a:pt x="14990" y="509666"/>
                </a:cubicBezTo>
                <a:cubicBezTo>
                  <a:pt x="17049" y="520648"/>
                  <a:pt x="34493" y="520775"/>
                  <a:pt x="44971" y="524656"/>
                </a:cubicBezTo>
                <a:cubicBezTo>
                  <a:pt x="184047" y="576165"/>
                  <a:pt x="173954" y="572214"/>
                  <a:pt x="269823" y="599607"/>
                </a:cubicBezTo>
                <a:cubicBezTo>
                  <a:pt x="277318" y="612099"/>
                  <a:pt x="283208" y="625707"/>
                  <a:pt x="292308" y="637082"/>
                </a:cubicBezTo>
                <a:cubicBezTo>
                  <a:pt x="303344" y="650877"/>
                  <a:pt x="319985" y="659858"/>
                  <a:pt x="329784" y="674557"/>
                </a:cubicBezTo>
                <a:cubicBezTo>
                  <a:pt x="340338" y="690388"/>
                  <a:pt x="345203" y="709357"/>
                  <a:pt x="352269" y="727023"/>
                </a:cubicBezTo>
                <a:cubicBezTo>
                  <a:pt x="355203" y="734358"/>
                  <a:pt x="355138" y="743103"/>
                  <a:pt x="359764" y="749508"/>
                </a:cubicBezTo>
                <a:cubicBezTo>
                  <a:pt x="387863" y="788414"/>
                  <a:pt x="419315" y="824790"/>
                  <a:pt x="449705" y="861934"/>
                </a:cubicBezTo>
                <a:cubicBezTo>
                  <a:pt x="464291" y="879761"/>
                  <a:pt x="477186" y="899410"/>
                  <a:pt x="494675" y="914400"/>
                </a:cubicBezTo>
                <a:cubicBezTo>
                  <a:pt x="529652" y="944380"/>
                  <a:pt x="558403" y="983739"/>
                  <a:pt x="599607" y="1004341"/>
                </a:cubicBezTo>
                <a:cubicBezTo>
                  <a:pt x="669480" y="1039278"/>
                  <a:pt x="621377" y="1011300"/>
                  <a:pt x="682053" y="1056807"/>
                </a:cubicBezTo>
                <a:cubicBezTo>
                  <a:pt x="709238" y="1077196"/>
                  <a:pt x="745648" y="1088494"/>
                  <a:pt x="764498" y="1116767"/>
                </a:cubicBezTo>
                <a:cubicBezTo>
                  <a:pt x="781449" y="1142192"/>
                  <a:pt x="773120" y="1132882"/>
                  <a:pt x="786984" y="1146748"/>
                </a:cubicBezTo>
              </a:path>
            </a:pathLst>
          </a:custGeom>
          <a:noFill/>
          <a:ln w="60325">
            <a:solidFill>
              <a:schemeClr val="bg1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54996E1-86C5-4A73-250F-E3B539A64AFB}"/>
              </a:ext>
            </a:extLst>
          </p:cNvPr>
          <p:cNvSpPr/>
          <p:nvPr/>
        </p:nvSpPr>
        <p:spPr>
          <a:xfrm>
            <a:off x="5796196" y="1216701"/>
            <a:ext cx="1588957" cy="1146748"/>
          </a:xfrm>
          <a:custGeom>
            <a:avLst/>
            <a:gdLst>
              <a:gd name="connsiteX0" fmla="*/ 1588957 w 1588957"/>
              <a:gd name="connsiteY0" fmla="*/ 142407 h 1146748"/>
              <a:gd name="connsiteX1" fmla="*/ 1281659 w 1588957"/>
              <a:gd name="connsiteY1" fmla="*/ 59961 h 1146748"/>
              <a:gd name="connsiteX2" fmla="*/ 1011836 w 1588957"/>
              <a:gd name="connsiteY2" fmla="*/ 37475 h 1146748"/>
              <a:gd name="connsiteX3" fmla="*/ 809469 w 1588957"/>
              <a:gd name="connsiteY3" fmla="*/ 14990 h 1146748"/>
              <a:gd name="connsiteX4" fmla="*/ 502171 w 1588957"/>
              <a:gd name="connsiteY4" fmla="*/ 7495 h 1146748"/>
              <a:gd name="connsiteX5" fmla="*/ 239843 w 1588957"/>
              <a:gd name="connsiteY5" fmla="*/ 0 h 1146748"/>
              <a:gd name="connsiteX6" fmla="*/ 134912 w 1588957"/>
              <a:gd name="connsiteY6" fmla="*/ 7495 h 1146748"/>
              <a:gd name="connsiteX7" fmla="*/ 82446 w 1588957"/>
              <a:gd name="connsiteY7" fmla="*/ 37475 h 1146748"/>
              <a:gd name="connsiteX8" fmla="*/ 37475 w 1588957"/>
              <a:gd name="connsiteY8" fmla="*/ 134911 h 1146748"/>
              <a:gd name="connsiteX9" fmla="*/ 14990 w 1588957"/>
              <a:gd name="connsiteY9" fmla="*/ 209862 h 1146748"/>
              <a:gd name="connsiteX10" fmla="*/ 0 w 1588957"/>
              <a:gd name="connsiteY10" fmla="*/ 284813 h 1146748"/>
              <a:gd name="connsiteX11" fmla="*/ 14990 w 1588957"/>
              <a:gd name="connsiteY11" fmla="*/ 509666 h 1146748"/>
              <a:gd name="connsiteX12" fmla="*/ 44971 w 1588957"/>
              <a:gd name="connsiteY12" fmla="*/ 524656 h 1146748"/>
              <a:gd name="connsiteX13" fmla="*/ 269823 w 1588957"/>
              <a:gd name="connsiteY13" fmla="*/ 599607 h 1146748"/>
              <a:gd name="connsiteX14" fmla="*/ 292308 w 1588957"/>
              <a:gd name="connsiteY14" fmla="*/ 637082 h 1146748"/>
              <a:gd name="connsiteX15" fmla="*/ 329784 w 1588957"/>
              <a:gd name="connsiteY15" fmla="*/ 674557 h 1146748"/>
              <a:gd name="connsiteX16" fmla="*/ 352269 w 1588957"/>
              <a:gd name="connsiteY16" fmla="*/ 727023 h 1146748"/>
              <a:gd name="connsiteX17" fmla="*/ 359764 w 1588957"/>
              <a:gd name="connsiteY17" fmla="*/ 749508 h 1146748"/>
              <a:gd name="connsiteX18" fmla="*/ 449705 w 1588957"/>
              <a:gd name="connsiteY18" fmla="*/ 861934 h 1146748"/>
              <a:gd name="connsiteX19" fmla="*/ 494675 w 1588957"/>
              <a:gd name="connsiteY19" fmla="*/ 914400 h 1146748"/>
              <a:gd name="connsiteX20" fmla="*/ 599607 w 1588957"/>
              <a:gd name="connsiteY20" fmla="*/ 1004341 h 1146748"/>
              <a:gd name="connsiteX21" fmla="*/ 682053 w 1588957"/>
              <a:gd name="connsiteY21" fmla="*/ 1056807 h 1146748"/>
              <a:gd name="connsiteX22" fmla="*/ 764498 w 1588957"/>
              <a:gd name="connsiteY22" fmla="*/ 1116767 h 1146748"/>
              <a:gd name="connsiteX23" fmla="*/ 786984 w 1588957"/>
              <a:gd name="connsiteY23" fmla="*/ 1146748 h 114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88957" h="1146748">
                <a:moveTo>
                  <a:pt x="1588957" y="142407"/>
                </a:moveTo>
                <a:cubicBezTo>
                  <a:pt x="1486524" y="114925"/>
                  <a:pt x="1387131" y="71064"/>
                  <a:pt x="1281659" y="59961"/>
                </a:cubicBezTo>
                <a:cubicBezTo>
                  <a:pt x="1096941" y="40516"/>
                  <a:pt x="1186902" y="47773"/>
                  <a:pt x="1011836" y="37475"/>
                </a:cubicBezTo>
                <a:cubicBezTo>
                  <a:pt x="972972" y="32617"/>
                  <a:pt x="857753" y="16847"/>
                  <a:pt x="809469" y="14990"/>
                </a:cubicBezTo>
                <a:cubicBezTo>
                  <a:pt x="707082" y="11052"/>
                  <a:pt x="604599" y="10190"/>
                  <a:pt x="502171" y="7495"/>
                </a:cubicBezTo>
                <a:lnTo>
                  <a:pt x="239843" y="0"/>
                </a:lnTo>
                <a:cubicBezTo>
                  <a:pt x="204866" y="2498"/>
                  <a:pt x="169025" y="-627"/>
                  <a:pt x="134912" y="7495"/>
                </a:cubicBezTo>
                <a:cubicBezTo>
                  <a:pt x="115317" y="12160"/>
                  <a:pt x="96689" y="23232"/>
                  <a:pt x="82446" y="37475"/>
                </a:cubicBezTo>
                <a:cubicBezTo>
                  <a:pt x="59998" y="59923"/>
                  <a:pt x="46778" y="105142"/>
                  <a:pt x="37475" y="134911"/>
                </a:cubicBezTo>
                <a:cubicBezTo>
                  <a:pt x="29695" y="159807"/>
                  <a:pt x="21316" y="184557"/>
                  <a:pt x="14990" y="209862"/>
                </a:cubicBezTo>
                <a:cubicBezTo>
                  <a:pt x="8811" y="234580"/>
                  <a:pt x="4997" y="259829"/>
                  <a:pt x="0" y="284813"/>
                </a:cubicBezTo>
                <a:cubicBezTo>
                  <a:pt x="4997" y="359764"/>
                  <a:pt x="1147" y="435835"/>
                  <a:pt x="14990" y="509666"/>
                </a:cubicBezTo>
                <a:cubicBezTo>
                  <a:pt x="17049" y="520648"/>
                  <a:pt x="34493" y="520775"/>
                  <a:pt x="44971" y="524656"/>
                </a:cubicBezTo>
                <a:cubicBezTo>
                  <a:pt x="184047" y="576165"/>
                  <a:pt x="173954" y="572214"/>
                  <a:pt x="269823" y="599607"/>
                </a:cubicBezTo>
                <a:cubicBezTo>
                  <a:pt x="277318" y="612099"/>
                  <a:pt x="283208" y="625707"/>
                  <a:pt x="292308" y="637082"/>
                </a:cubicBezTo>
                <a:cubicBezTo>
                  <a:pt x="303344" y="650877"/>
                  <a:pt x="319985" y="659858"/>
                  <a:pt x="329784" y="674557"/>
                </a:cubicBezTo>
                <a:cubicBezTo>
                  <a:pt x="340338" y="690388"/>
                  <a:pt x="345203" y="709357"/>
                  <a:pt x="352269" y="727023"/>
                </a:cubicBezTo>
                <a:cubicBezTo>
                  <a:pt x="355203" y="734358"/>
                  <a:pt x="355138" y="743103"/>
                  <a:pt x="359764" y="749508"/>
                </a:cubicBezTo>
                <a:cubicBezTo>
                  <a:pt x="387863" y="788414"/>
                  <a:pt x="419315" y="824790"/>
                  <a:pt x="449705" y="861934"/>
                </a:cubicBezTo>
                <a:cubicBezTo>
                  <a:pt x="464291" y="879761"/>
                  <a:pt x="477186" y="899410"/>
                  <a:pt x="494675" y="914400"/>
                </a:cubicBezTo>
                <a:cubicBezTo>
                  <a:pt x="529652" y="944380"/>
                  <a:pt x="558403" y="983739"/>
                  <a:pt x="599607" y="1004341"/>
                </a:cubicBezTo>
                <a:cubicBezTo>
                  <a:pt x="669480" y="1039278"/>
                  <a:pt x="621377" y="1011300"/>
                  <a:pt x="682053" y="1056807"/>
                </a:cubicBezTo>
                <a:cubicBezTo>
                  <a:pt x="709238" y="1077196"/>
                  <a:pt x="745648" y="1088494"/>
                  <a:pt x="764498" y="1116767"/>
                </a:cubicBezTo>
                <a:cubicBezTo>
                  <a:pt x="781449" y="1142192"/>
                  <a:pt x="773120" y="1132882"/>
                  <a:pt x="786984" y="1146748"/>
                </a:cubicBezTo>
              </a:path>
            </a:pathLst>
          </a:custGeom>
          <a:noFill/>
          <a:ln w="60325">
            <a:solidFill>
              <a:schemeClr val="bg1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9E14CB-A960-8EE5-3DC9-34430C53184A}"/>
              </a:ext>
            </a:extLst>
          </p:cNvPr>
          <p:cNvSpPr txBox="1"/>
          <p:nvPr/>
        </p:nvSpPr>
        <p:spPr>
          <a:xfrm>
            <a:off x="427220" y="1227448"/>
            <a:ext cx="158895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ALPW reveals long-distance trajectories of water vapor for heavy precipitation.</a:t>
            </a:r>
          </a:p>
          <a:p>
            <a:endParaRPr lang="en-US" dirty="0"/>
          </a:p>
          <a:p>
            <a:r>
              <a:rPr lang="en-US" dirty="0"/>
              <a:t>Brazil floods early May 2024.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Main moisture source is tropical Atlantic. </a:t>
            </a:r>
          </a:p>
        </p:txBody>
      </p:sp>
    </p:spTree>
    <p:extLst>
      <p:ext uri="{BB962C8B-B14F-4D97-AF65-F5344CB8AC3E}">
        <p14:creationId xmlns:p14="http://schemas.microsoft.com/office/powerpoint/2010/main" val="40129570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different colors&#10;&#10;Description automatically generated">
            <a:extLst>
              <a:ext uri="{FF2B5EF4-FFF2-40B4-BE49-F238E27FC236}">
                <a16:creationId xmlns:a16="http://schemas.microsoft.com/office/drawing/2014/main" id="{3E5DCFEC-2FD0-5308-41EB-E479253BF8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8" y="3429001"/>
            <a:ext cx="4411807" cy="2536370"/>
          </a:xfrm>
          <a:prstGeom prst="rect">
            <a:avLst/>
          </a:prstGeom>
        </p:spPr>
      </p:pic>
      <p:pic>
        <p:nvPicPr>
          <p:cNvPr id="9" name="Picture 8" descr="A map of the ocean&#10;&#10;Description automatically generated">
            <a:extLst>
              <a:ext uri="{FF2B5EF4-FFF2-40B4-BE49-F238E27FC236}">
                <a16:creationId xmlns:a16="http://schemas.microsoft.com/office/drawing/2014/main" id="{A7AC828C-6CFD-3413-8DA2-9CF584F043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259" y="3429000"/>
            <a:ext cx="4411809" cy="2536371"/>
          </a:xfrm>
          <a:prstGeom prst="rect">
            <a:avLst/>
          </a:prstGeom>
        </p:spPr>
      </p:pic>
      <p:grpSp>
        <p:nvGrpSpPr>
          <p:cNvPr id="12" name="Google Shape;761;p113">
            <a:extLst>
              <a:ext uri="{FF2B5EF4-FFF2-40B4-BE49-F238E27FC236}">
                <a16:creationId xmlns:a16="http://schemas.microsoft.com/office/drawing/2014/main" id="{1D41333D-8FAF-DADD-5745-0F4E8EB27C0F}"/>
              </a:ext>
            </a:extLst>
          </p:cNvPr>
          <p:cNvGrpSpPr/>
          <p:nvPr/>
        </p:nvGrpSpPr>
        <p:grpSpPr>
          <a:xfrm>
            <a:off x="2677682" y="6109607"/>
            <a:ext cx="3919061" cy="744764"/>
            <a:chOff x="2353084" y="533400"/>
            <a:chExt cx="4305300" cy="856827"/>
          </a:xfrm>
        </p:grpSpPr>
        <p:pic>
          <p:nvPicPr>
            <p:cNvPr id="13" name="Google Shape;762;p113" descr="http://cat.cira.colostate.edu/sport/layered/advected/LPW_alt_colorbar.png">
              <a:extLst>
                <a:ext uri="{FF2B5EF4-FFF2-40B4-BE49-F238E27FC236}">
                  <a16:creationId xmlns:a16="http://schemas.microsoft.com/office/drawing/2014/main" id="{A446A52B-7029-D55D-AF0C-787372305F8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353084" y="533400"/>
              <a:ext cx="4305300" cy="485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763;p113">
              <a:extLst>
                <a:ext uri="{FF2B5EF4-FFF2-40B4-BE49-F238E27FC236}">
                  <a16:creationId xmlns:a16="http://schemas.microsoft.com/office/drawing/2014/main" id="{C3562457-DF5A-295E-331E-DE7A78366D84}"/>
                </a:ext>
              </a:extLst>
            </p:cNvPr>
            <p:cNvSpPr txBox="1"/>
            <p:nvPr/>
          </p:nvSpPr>
          <p:spPr>
            <a:xfrm>
              <a:off x="2841279" y="896691"/>
              <a:ext cx="3276599" cy="4935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r>
                <a:rPr lang="en" sz="1400" b="1">
                  <a:solidFill>
                    <a:srgbClr val="C0504D"/>
                  </a:solidFill>
                  <a:latin typeface="Arial"/>
                  <a:ea typeface="Arial"/>
                  <a:cs typeface="Arial"/>
                  <a:sym typeface="Arial"/>
                </a:rPr>
                <a:t>Layer Precipitable Water (mm)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FCE142A-E748-67C8-6548-D4784B0E3C45}"/>
              </a:ext>
            </a:extLst>
          </p:cNvPr>
          <p:cNvSpPr txBox="1"/>
          <p:nvPr/>
        </p:nvSpPr>
        <p:spPr>
          <a:xfrm>
            <a:off x="0" y="254000"/>
            <a:ext cx="17707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GOES-16 6.9 µm and low and high-layer ALPW for tropical wave </a:t>
            </a:r>
          </a:p>
          <a:p>
            <a:endParaRPr lang="en-US" dirty="0"/>
          </a:p>
          <a:p>
            <a:r>
              <a:rPr lang="en-US" dirty="0"/>
              <a:t>Sept. 21, 2024</a:t>
            </a:r>
          </a:p>
        </p:txBody>
      </p:sp>
      <p:pic>
        <p:nvPicPr>
          <p:cNvPr id="17" name="Picture 16" descr="A satellite image of a storm&#10;&#10;Description automatically generated">
            <a:extLst>
              <a:ext uri="{FF2B5EF4-FFF2-40B4-BE49-F238E27FC236}">
                <a16:creationId xmlns:a16="http://schemas.microsoft.com/office/drawing/2014/main" id="{2D713C35-E0A9-B86D-4B07-0BA21D2447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114" y="105863"/>
            <a:ext cx="5767408" cy="3254193"/>
          </a:xfrm>
          <a:prstGeom prst="rect">
            <a:avLst/>
          </a:prstGeom>
        </p:spPr>
      </p:pic>
      <p:sp>
        <p:nvSpPr>
          <p:cNvPr id="18" name="Google Shape;757;p113">
            <a:extLst>
              <a:ext uri="{FF2B5EF4-FFF2-40B4-BE49-F238E27FC236}">
                <a16:creationId xmlns:a16="http://schemas.microsoft.com/office/drawing/2014/main" id="{7BD8C695-D2F0-F226-5571-627F3872DBD5}"/>
              </a:ext>
            </a:extLst>
          </p:cNvPr>
          <p:cNvSpPr txBox="1"/>
          <p:nvPr/>
        </p:nvSpPr>
        <p:spPr>
          <a:xfrm>
            <a:off x="54428" y="5437324"/>
            <a:ext cx="1149409" cy="40011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" sz="2000" b="1" dirty="0">
                <a:solidFill>
                  <a:srgbClr val="21399F"/>
                </a:solidFill>
                <a:latin typeface="Arial"/>
                <a:ea typeface="Arial"/>
                <a:cs typeface="Arial"/>
                <a:sym typeface="Arial"/>
              </a:rPr>
              <a:t>Sfc-850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759;p113">
            <a:extLst>
              <a:ext uri="{FF2B5EF4-FFF2-40B4-BE49-F238E27FC236}">
                <a16:creationId xmlns:a16="http://schemas.microsoft.com/office/drawing/2014/main" id="{33F0EE87-62D7-22DF-675F-CD9F4699FD44}"/>
              </a:ext>
            </a:extLst>
          </p:cNvPr>
          <p:cNvSpPr txBox="1"/>
          <p:nvPr/>
        </p:nvSpPr>
        <p:spPr>
          <a:xfrm>
            <a:off x="7940163" y="5437324"/>
            <a:ext cx="1149409" cy="40011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" sz="2000" b="1" dirty="0">
                <a:solidFill>
                  <a:srgbClr val="21399F"/>
                </a:solidFill>
                <a:latin typeface="Arial"/>
                <a:ea typeface="Arial"/>
                <a:cs typeface="Arial"/>
                <a:sym typeface="Arial"/>
              </a:rPr>
              <a:t>500-300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3348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7654BD-CEE0-AF5A-CFFF-06944D9D8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27" y="682583"/>
            <a:ext cx="9144000" cy="54928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6A6F19-9AB3-BAC8-3FC4-D215B0500D0A}"/>
              </a:ext>
            </a:extLst>
          </p:cNvPr>
          <p:cNvSpPr txBox="1"/>
          <p:nvPr/>
        </p:nvSpPr>
        <p:spPr>
          <a:xfrm>
            <a:off x="388961" y="202359"/>
            <a:ext cx="8509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Polar view of Blended TPW and ALPW available at https://rammb-slider.cira.colostate.edu/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56D396A5-B05D-CA45-A3DF-5987F72232C9}"/>
              </a:ext>
            </a:extLst>
          </p:cNvPr>
          <p:cNvSpPr/>
          <p:nvPr/>
        </p:nvSpPr>
        <p:spPr>
          <a:xfrm>
            <a:off x="962525" y="2067637"/>
            <a:ext cx="299893" cy="448682"/>
          </a:xfrm>
          <a:prstGeom prst="rightBrac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8DEE7F-779A-DD83-7936-577DFA67F34C}"/>
              </a:ext>
            </a:extLst>
          </p:cNvPr>
          <p:cNvSpPr txBox="1"/>
          <p:nvPr/>
        </p:nvSpPr>
        <p:spPr>
          <a:xfrm>
            <a:off x="962525" y="6286309"/>
            <a:ext cx="2081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Sfc-850 mb layer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56B2E7E-83FB-DA77-5706-979488A501FE}"/>
              </a:ext>
            </a:extLst>
          </p:cNvPr>
          <p:cNvGrpSpPr/>
          <p:nvPr/>
        </p:nvGrpSpPr>
        <p:grpSpPr>
          <a:xfrm>
            <a:off x="3627945" y="6035325"/>
            <a:ext cx="3733800" cy="672235"/>
            <a:chOff x="1281678" y="5577470"/>
            <a:chExt cx="4305300" cy="651141"/>
          </a:xfrm>
        </p:grpSpPr>
        <p:pic>
          <p:nvPicPr>
            <p:cNvPr id="10" name="Picture 9" descr="http://cat.cira.colostate.edu/sport/layered/advected/LPW_alt_colorbar.png">
              <a:extLst>
                <a:ext uri="{FF2B5EF4-FFF2-40B4-BE49-F238E27FC236}">
                  <a16:creationId xmlns:a16="http://schemas.microsoft.com/office/drawing/2014/main" id="{0F5E518B-B431-6E8D-A095-2D98251DF6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678" y="5577470"/>
              <a:ext cx="4305300" cy="346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E4A3A39-72A4-DB04-5257-137AEF2D8B60}"/>
                </a:ext>
              </a:extLst>
            </p:cNvPr>
            <p:cNvSpPr txBox="1"/>
            <p:nvPr/>
          </p:nvSpPr>
          <p:spPr>
            <a:xfrm>
              <a:off x="1500753" y="5900680"/>
              <a:ext cx="3867151" cy="3279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600" dirty="0">
                  <a:solidFill>
                    <a:srgbClr val="3333CC"/>
                  </a:solidFill>
                </a:rPr>
                <a:t>Layer Precipitable Water (mm)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09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planet with white dots&#10;&#10;Description automatically generated with medium confidence">
            <a:extLst>
              <a:ext uri="{FF2B5EF4-FFF2-40B4-BE49-F238E27FC236}">
                <a16:creationId xmlns:a16="http://schemas.microsoft.com/office/drawing/2014/main" id="{4D9787DE-E7B2-9060-47A8-9B481B591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305"/>
            <a:ext cx="9144000" cy="66673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7EE21E-A2F1-0755-EAD0-94DB6CA90C64}"/>
              </a:ext>
            </a:extLst>
          </p:cNvPr>
          <p:cNvSpPr txBox="1"/>
          <p:nvPr/>
        </p:nvSpPr>
        <p:spPr>
          <a:xfrm>
            <a:off x="874060" y="302559"/>
            <a:ext cx="76984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6-hour loop of 700-500 mb ALPW from CIRA SLIDER</a:t>
            </a:r>
          </a:p>
        </p:txBody>
      </p:sp>
    </p:spTree>
    <p:extLst>
      <p:ext uri="{BB962C8B-B14F-4D97-AF65-F5344CB8AC3E}">
        <p14:creationId xmlns:p14="http://schemas.microsoft.com/office/powerpoint/2010/main" val="888480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3C2C2-A3B7-A397-CF43-824F0F5F3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0"/>
            <a:ext cx="8621486" cy="977900"/>
          </a:xfrm>
        </p:spPr>
        <p:txBody>
          <a:bodyPr/>
          <a:lstStyle/>
          <a:p>
            <a:pPr algn="ctr"/>
            <a:r>
              <a:rPr lang="en-US" dirty="0"/>
              <a:t>Current Blended TPW LEO Constellation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81A2A5-D057-FAE3-3D5E-AB472728C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77241"/>
            <a:ext cx="5791200" cy="579120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0BCDF5-C5EB-5FEA-95C0-023E230677FF}"/>
              </a:ext>
            </a:extLst>
          </p:cNvPr>
          <p:cNvSpPr txBox="1"/>
          <p:nvPr/>
        </p:nvSpPr>
        <p:spPr>
          <a:xfrm rot="4082720">
            <a:off x="4789910" y="5636166"/>
            <a:ext cx="123529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66FF"/>
                </a:solidFill>
              </a:rPr>
              <a:t>NOAA-20/21   GCOM-W1</a:t>
            </a:r>
          </a:p>
        </p:txBody>
      </p:sp>
    </p:spTree>
    <p:extLst>
      <p:ext uri="{BB962C8B-B14F-4D97-AF65-F5344CB8AC3E}">
        <p14:creationId xmlns:p14="http://schemas.microsoft.com/office/powerpoint/2010/main" val="12071677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0FDC8A-626D-9DCA-E2FC-D0AD050E4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841261-E69F-AFC4-0000-16B3FDF268C0}"/>
              </a:ext>
            </a:extLst>
          </p:cNvPr>
          <p:cNvSpPr txBox="1"/>
          <p:nvPr/>
        </p:nvSpPr>
        <p:spPr>
          <a:xfrm>
            <a:off x="304800" y="762000"/>
            <a:ext cx="8382000" cy="3539430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66FF"/>
                </a:solidFill>
              </a:rPr>
              <a:t>Much of what we are doing with blended products is trying to mimic the functionality of a geostationary microwave sounder.</a:t>
            </a:r>
          </a:p>
          <a:p>
            <a:endParaRPr lang="en-US" sz="3200" b="1" dirty="0">
              <a:solidFill>
                <a:srgbClr val="0066FF"/>
              </a:solidFill>
            </a:endParaRPr>
          </a:p>
          <a:p>
            <a:endParaRPr lang="en-US" sz="3200" b="1" dirty="0">
              <a:solidFill>
                <a:srgbClr val="0066FF"/>
              </a:solidFill>
            </a:endParaRPr>
          </a:p>
          <a:p>
            <a:r>
              <a:rPr lang="en-US" sz="3200" b="1" dirty="0">
                <a:solidFill>
                  <a:srgbClr val="0066FF"/>
                </a:solidFill>
              </a:rPr>
              <a:t>Why don’t we have one? </a:t>
            </a:r>
          </a:p>
        </p:txBody>
      </p:sp>
    </p:spTree>
    <p:extLst>
      <p:ext uri="{BB962C8B-B14F-4D97-AF65-F5344CB8AC3E}">
        <p14:creationId xmlns:p14="http://schemas.microsoft.com/office/powerpoint/2010/main" val="15419122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B25919D3-DC3C-406A-9AC1-71FFCDFBA6BA}" type="slidenum">
              <a:rPr lang="en-US" altLang="en-US" smtClean="0"/>
              <a:pPr/>
              <a:t>26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C974A6-E1F3-07D7-6A1F-583433FD7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424" y="896355"/>
            <a:ext cx="4669351" cy="32029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013E4C-40A3-A98B-661B-BEE58DE9D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674023"/>
            <a:ext cx="3942955" cy="359317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8BB23D-FD7C-D708-FB2D-3FB9CEE23B86}"/>
              </a:ext>
            </a:extLst>
          </p:cNvPr>
          <p:cNvSpPr txBox="1"/>
          <p:nvPr/>
        </p:nvSpPr>
        <p:spPr>
          <a:xfrm>
            <a:off x="0" y="255723"/>
            <a:ext cx="8739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Vonder</a:t>
            </a:r>
            <a:r>
              <a:rPr lang="en-US" dirty="0"/>
              <a:t> </a:t>
            </a:r>
            <a:r>
              <a:rPr lang="en-US" dirty="0" err="1"/>
              <a:t>Haar</a:t>
            </a:r>
            <a:r>
              <a:rPr lang="en-US" dirty="0"/>
              <a:t> presented idea at first AMS Satellite Meteorology Conference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880937-7533-2069-2144-A9B5EBEB6896}"/>
              </a:ext>
            </a:extLst>
          </p:cNvPr>
          <p:cNvSpPr txBox="1"/>
          <p:nvPr/>
        </p:nvSpPr>
        <p:spPr>
          <a:xfrm>
            <a:off x="1114511" y="-15577"/>
            <a:ext cx="933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00B0F0"/>
                </a:solidFill>
              </a:rPr>
              <a:t>1985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F243B5F-1364-6903-A6CD-E45EA4C519B7}"/>
              </a:ext>
            </a:extLst>
          </p:cNvPr>
          <p:cNvCxnSpPr/>
          <p:nvPr/>
        </p:nvCxnSpPr>
        <p:spPr>
          <a:xfrm>
            <a:off x="1857517" y="1879448"/>
            <a:ext cx="762000" cy="0"/>
          </a:xfrm>
          <a:prstGeom prst="line">
            <a:avLst/>
          </a:prstGeom>
          <a:ln w="381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AD90F7C-AF61-FCA7-E7B1-0D2C97C5C2F9}"/>
              </a:ext>
            </a:extLst>
          </p:cNvPr>
          <p:cNvSpPr txBox="1"/>
          <p:nvPr/>
        </p:nvSpPr>
        <p:spPr>
          <a:xfrm>
            <a:off x="1888243" y="1480618"/>
            <a:ext cx="1462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4.4 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DA73F7-C7E8-9941-C1E4-FEE48C8F3945}"/>
              </a:ext>
            </a:extLst>
          </p:cNvPr>
          <p:cNvSpPr txBox="1"/>
          <p:nvPr/>
        </p:nvSpPr>
        <p:spPr>
          <a:xfrm>
            <a:off x="116929" y="4429946"/>
            <a:ext cx="8739477" cy="150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“P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lans and budgets were in place for the instrument on at least one satellite in the GOES - NEXT series.  And then came the Challenger disaster (1986)... NOAA had to move on with the operational GEO satellites and arranged for conventional launch vehicles for all the GOES-NEXT.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 thus lost the opportunity to fly a sizeable antenna on those spacecraft due to smaller payload shrouds”. 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(Tom Vonder </a:t>
            </a:r>
            <a:r>
              <a:rPr lang="en-US" sz="2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Haar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pers. </a:t>
            </a: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</a:rPr>
              <a:t>c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omm.)</a:t>
            </a:r>
            <a:endParaRPr lang="en-US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809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6BCF90-5721-C98A-3BD1-70764B5F628C}"/>
              </a:ext>
            </a:extLst>
          </p:cNvPr>
          <p:cNvSpPr txBox="1"/>
          <p:nvPr/>
        </p:nvSpPr>
        <p:spPr>
          <a:xfrm>
            <a:off x="309600" y="449862"/>
            <a:ext cx="8377200" cy="4893647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SmallSat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missions with microwave sensors for water vapor: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NASA TROPICS (4 satellites launched, data not released)</a:t>
            </a:r>
          </a:p>
          <a:p>
            <a:pPr marL="342900" marR="0" lvl="0" indent="-34290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NASA INCUS (~2025) – One MW radiometer</a:t>
            </a:r>
          </a:p>
          <a:p>
            <a:pPr marL="342900" marR="0" lvl="0" indent="-34290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EUMETSAT Arctic Weather Satellite (launched August 2024) / Sterna Program</a:t>
            </a:r>
          </a:p>
          <a:p>
            <a:pPr marL="342900" marR="0" lvl="0" indent="-34290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Commercial (Tomorrow.io)</a:t>
            </a:r>
          </a:p>
          <a:p>
            <a:pPr marL="342900" marR="0" lvl="0" indent="-34290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access in near real time and rapid integration into operational products are needed to realize potential.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208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121"/>
          <p:cNvSpPr txBox="1">
            <a:spLocks noGrp="1"/>
          </p:cNvSpPr>
          <p:nvPr>
            <p:ph type="title"/>
          </p:nvPr>
        </p:nvSpPr>
        <p:spPr>
          <a:xfrm>
            <a:off x="278675" y="639149"/>
            <a:ext cx="7978140" cy="685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570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0000"/>
              </a:lnSpc>
            </a:pPr>
            <a:r>
              <a:rPr lang="en" sz="2800" dirty="0">
                <a:solidFill>
                  <a:srgbClr val="000066"/>
                </a:solidFill>
              </a:rPr>
              <a:t>User Training Available in Commerce Learning Center</a:t>
            </a:r>
            <a:endParaRPr sz="2800" dirty="0">
              <a:solidFill>
                <a:srgbClr val="000066"/>
              </a:solidFill>
            </a:endParaRPr>
          </a:p>
        </p:txBody>
      </p:sp>
      <p:pic>
        <p:nvPicPr>
          <p:cNvPr id="829" name="Google Shape;829;p121"/>
          <p:cNvPicPr preferRelativeResize="0"/>
          <p:nvPr/>
        </p:nvPicPr>
        <p:blipFill rotWithShape="1">
          <a:blip r:embed="rId3">
            <a:alphaModFix/>
          </a:blip>
          <a:srcRect l="31736" t="23315" r="22478"/>
          <a:stretch/>
        </p:blipFill>
        <p:spPr>
          <a:xfrm>
            <a:off x="746761" y="1679325"/>
            <a:ext cx="3973365" cy="3427909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30" name="Google Shape;830;p1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64302" y="1687831"/>
            <a:ext cx="3609138" cy="3411896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831" name="Google Shape;831;p121"/>
          <p:cNvSpPr txBox="1"/>
          <p:nvPr/>
        </p:nvSpPr>
        <p:spPr>
          <a:xfrm>
            <a:off x="609373" y="5139692"/>
            <a:ext cx="822150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</a:pPr>
            <a:r>
              <a:rPr lang="en" sz="1200" b="1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http://rammb.cira.colostate.edu/training/visit/training_sessions/advected_layer_precipitable_water_product/</a:t>
            </a:r>
            <a:endParaRPr sz="1200" b="1">
              <a:solidFill>
                <a:srgbClr val="333399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</a:pPr>
            <a:endParaRPr sz="1200" b="1">
              <a:solidFill>
                <a:srgbClr val="3333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4EC316-002F-448E-937A-C4C9F28C9394}"/>
              </a:ext>
            </a:extLst>
          </p:cNvPr>
          <p:cNvSpPr txBox="1"/>
          <p:nvPr/>
        </p:nvSpPr>
        <p:spPr>
          <a:xfrm>
            <a:off x="1280347" y="2228671"/>
            <a:ext cx="6684558" cy="1200329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Recent Historical Record of ALPW</a:t>
            </a:r>
          </a:p>
        </p:txBody>
      </p:sp>
    </p:spTree>
    <p:extLst>
      <p:ext uri="{BB962C8B-B14F-4D97-AF65-F5344CB8AC3E}">
        <p14:creationId xmlns:p14="http://schemas.microsoft.com/office/powerpoint/2010/main" val="1793187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158673-4D93-6141-52E7-3D9662F6A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0" y="6456780"/>
            <a:ext cx="609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9FF65556-E9FD-49B4-9C1C-B2BD0689EE12}" type="slidenum">
              <a:rPr lang="en-US" smtClean="0"/>
              <a:pPr>
                <a:defRPr/>
              </a:pPr>
              <a:t>3</a:t>
            </a:fld>
            <a:endParaRPr lang="en-US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FCCBA0E-AC65-4F94-432D-21110EA08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651697"/>
            <a:ext cx="8048625" cy="604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221AAF-4D32-8DDD-8A9B-0D9FE7E9FB2F}"/>
              </a:ext>
            </a:extLst>
          </p:cNvPr>
          <p:cNvSpPr txBox="1"/>
          <p:nvPr/>
        </p:nvSpPr>
        <p:spPr>
          <a:xfrm>
            <a:off x="2511025" y="165581"/>
            <a:ext cx="4607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/>
              <a:t>Ocean Salinity a Proxy for Evaporation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273A11-4C57-4ED0-5D33-B44CF554FB55}"/>
              </a:ext>
            </a:extLst>
          </p:cNvPr>
          <p:cNvSpPr txBox="1"/>
          <p:nvPr/>
        </p:nvSpPr>
        <p:spPr>
          <a:xfrm>
            <a:off x="471488" y="651697"/>
            <a:ext cx="8367712" cy="1323439"/>
          </a:xfrm>
          <a:prstGeom prst="rect">
            <a:avLst/>
          </a:prstGeom>
          <a:solidFill>
            <a:schemeClr val="accent4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“The chief source of atmospheric water vapor is evaporation over the ocean, which makes conventional observations difficult.  As a result, satellite observations of atmospheric water vapor have been made since the earliest days of satellites.” (- Stan Kidder, CIRA)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0736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ollage of different colors of the same map&#10;&#10;Description automatically generated">
            <a:extLst>
              <a:ext uri="{FF2B5EF4-FFF2-40B4-BE49-F238E27FC236}">
                <a16:creationId xmlns:a16="http://schemas.microsoft.com/office/drawing/2014/main" id="{7F6CFF5C-CBF6-FEE0-00E8-046513B61D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9090"/>
            <a:ext cx="9144000" cy="34998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C02C3DD-90EA-14F2-A8DD-61F10DC3A885}"/>
              </a:ext>
            </a:extLst>
          </p:cNvPr>
          <p:cNvGrpSpPr/>
          <p:nvPr/>
        </p:nvGrpSpPr>
        <p:grpSpPr>
          <a:xfrm>
            <a:off x="3635479" y="5333436"/>
            <a:ext cx="2421731" cy="395391"/>
            <a:chOff x="1281678" y="5577470"/>
            <a:chExt cx="4305300" cy="702915"/>
          </a:xfrm>
        </p:grpSpPr>
        <p:pic>
          <p:nvPicPr>
            <p:cNvPr id="7" name="Picture 6" descr="http://cat.cira.colostate.edu/sport/layered/advected/LPW_alt_colorbar.png">
              <a:extLst>
                <a:ext uri="{FF2B5EF4-FFF2-40B4-BE49-F238E27FC236}">
                  <a16:creationId xmlns:a16="http://schemas.microsoft.com/office/drawing/2014/main" id="{1741A3CA-C935-99C5-DCAF-032082FF92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678" y="5577470"/>
              <a:ext cx="4305300" cy="346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59AA0B8-549E-7217-B11B-776B5486889A}"/>
                </a:ext>
              </a:extLst>
            </p:cNvPr>
            <p:cNvSpPr txBox="1"/>
            <p:nvPr/>
          </p:nvSpPr>
          <p:spPr>
            <a:xfrm>
              <a:off x="1500754" y="5900680"/>
              <a:ext cx="3867151" cy="3797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514350">
                <a:defRPr/>
              </a:pPr>
              <a:r>
                <a:rPr lang="en-US" sz="788" dirty="0">
                  <a:solidFill>
                    <a:srgbClr val="3333CC"/>
                  </a:solidFill>
                </a:rPr>
                <a:t>Layered Precipitable Water (mm)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AE7E67E-25D9-7229-9B0C-37638D16448F}"/>
              </a:ext>
            </a:extLst>
          </p:cNvPr>
          <p:cNvSpPr txBox="1"/>
          <p:nvPr/>
        </p:nvSpPr>
        <p:spPr>
          <a:xfrm>
            <a:off x="2811968" y="3040488"/>
            <a:ext cx="600075" cy="213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257175"/>
            <a:r>
              <a:rPr lang="en-US" sz="788" dirty="0">
                <a:solidFill>
                  <a:srgbClr val="21399F"/>
                </a:solidFill>
              </a:rPr>
              <a:t>Sfc-850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C78989-CBFB-349A-5CE5-AF650F8699ED}"/>
              </a:ext>
            </a:extLst>
          </p:cNvPr>
          <p:cNvSpPr txBox="1"/>
          <p:nvPr/>
        </p:nvSpPr>
        <p:spPr>
          <a:xfrm>
            <a:off x="6000750" y="3058077"/>
            <a:ext cx="600075" cy="213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257175"/>
            <a:r>
              <a:rPr lang="en-US" sz="788" dirty="0">
                <a:solidFill>
                  <a:srgbClr val="21399F"/>
                </a:solidFill>
              </a:rPr>
              <a:t>850-700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79E8B0-F884-9AA5-F790-CF27438278A7}"/>
              </a:ext>
            </a:extLst>
          </p:cNvPr>
          <p:cNvSpPr txBox="1"/>
          <p:nvPr/>
        </p:nvSpPr>
        <p:spPr>
          <a:xfrm>
            <a:off x="6000750" y="4806382"/>
            <a:ext cx="600075" cy="213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257175"/>
            <a:r>
              <a:rPr lang="en-US" sz="788" dirty="0">
                <a:solidFill>
                  <a:srgbClr val="21399F"/>
                </a:solidFill>
              </a:rPr>
              <a:t>500-300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44CD90-2399-FEB0-27A1-7FD1386C9441}"/>
              </a:ext>
            </a:extLst>
          </p:cNvPr>
          <p:cNvSpPr txBox="1"/>
          <p:nvPr/>
        </p:nvSpPr>
        <p:spPr>
          <a:xfrm>
            <a:off x="2757488" y="4796339"/>
            <a:ext cx="600075" cy="213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257175"/>
            <a:r>
              <a:rPr lang="en-US" sz="788" dirty="0">
                <a:solidFill>
                  <a:srgbClr val="21399F"/>
                </a:solidFill>
              </a:rPr>
              <a:t>700-500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9DDDAB-F6AE-D3D5-F17E-74B07DE2665A}"/>
              </a:ext>
            </a:extLst>
          </p:cNvPr>
          <p:cNvSpPr txBox="1"/>
          <p:nvPr/>
        </p:nvSpPr>
        <p:spPr>
          <a:xfrm>
            <a:off x="1664073" y="929662"/>
            <a:ext cx="5815853" cy="400110"/>
          </a:xfrm>
          <a:prstGeom prst="rect">
            <a:avLst/>
          </a:prstGeom>
          <a:solidFill>
            <a:srgbClr val="0432FF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257175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September 2013 – 2023 Median LPW from LPW data </a:t>
            </a:r>
          </a:p>
        </p:txBody>
      </p:sp>
    </p:spTree>
    <p:extLst>
      <p:ext uri="{BB962C8B-B14F-4D97-AF65-F5344CB8AC3E}">
        <p14:creationId xmlns:p14="http://schemas.microsoft.com/office/powerpoint/2010/main" val="31527375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ollage of different colors&#10;&#10;Description automatically generated">
            <a:extLst>
              <a:ext uri="{FF2B5EF4-FFF2-40B4-BE49-F238E27FC236}">
                <a16:creationId xmlns:a16="http://schemas.microsoft.com/office/drawing/2014/main" id="{0EC8A64E-367F-64E1-B9DF-9BA55237C4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9090"/>
            <a:ext cx="9144000" cy="349982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2DD4641-3537-3341-A5C9-641908429BBC}"/>
              </a:ext>
            </a:extLst>
          </p:cNvPr>
          <p:cNvGrpSpPr/>
          <p:nvPr/>
        </p:nvGrpSpPr>
        <p:grpSpPr>
          <a:xfrm>
            <a:off x="3635479" y="5333436"/>
            <a:ext cx="2421731" cy="395391"/>
            <a:chOff x="1281678" y="5577470"/>
            <a:chExt cx="4305300" cy="702915"/>
          </a:xfrm>
        </p:grpSpPr>
        <p:pic>
          <p:nvPicPr>
            <p:cNvPr id="4" name="Picture 3" descr="http://cat.cira.colostate.edu/sport/layered/advected/LPW_alt_colorbar.png">
              <a:extLst>
                <a:ext uri="{FF2B5EF4-FFF2-40B4-BE49-F238E27FC236}">
                  <a16:creationId xmlns:a16="http://schemas.microsoft.com/office/drawing/2014/main" id="{B9233FE7-C5A5-3161-3CCB-F26D8FF945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678" y="5577470"/>
              <a:ext cx="4305300" cy="346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9EFF8C1-9CCC-321C-C851-1477D15785FB}"/>
                </a:ext>
              </a:extLst>
            </p:cNvPr>
            <p:cNvSpPr txBox="1"/>
            <p:nvPr/>
          </p:nvSpPr>
          <p:spPr>
            <a:xfrm>
              <a:off x="1500754" y="5900680"/>
              <a:ext cx="3867151" cy="3797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514350">
                <a:defRPr/>
              </a:pPr>
              <a:r>
                <a:rPr lang="en-US" sz="788" dirty="0">
                  <a:solidFill>
                    <a:srgbClr val="3333CC"/>
                  </a:solidFill>
                </a:rPr>
                <a:t>Layered Precipitable Water (mm)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C276DC7-1F82-C28B-68CA-F100EB16A533}"/>
              </a:ext>
            </a:extLst>
          </p:cNvPr>
          <p:cNvSpPr txBox="1"/>
          <p:nvPr/>
        </p:nvSpPr>
        <p:spPr>
          <a:xfrm>
            <a:off x="2811968" y="3040488"/>
            <a:ext cx="600075" cy="213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257175"/>
            <a:r>
              <a:rPr lang="en-US" sz="788" dirty="0">
                <a:solidFill>
                  <a:srgbClr val="21399F"/>
                </a:solidFill>
              </a:rPr>
              <a:t>Sfc-850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33787-2F15-1622-316C-2472413BACC6}"/>
              </a:ext>
            </a:extLst>
          </p:cNvPr>
          <p:cNvSpPr txBox="1"/>
          <p:nvPr/>
        </p:nvSpPr>
        <p:spPr>
          <a:xfrm>
            <a:off x="6000750" y="3058077"/>
            <a:ext cx="600075" cy="213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257175"/>
            <a:r>
              <a:rPr lang="en-US" sz="788" dirty="0">
                <a:solidFill>
                  <a:srgbClr val="21399F"/>
                </a:solidFill>
              </a:rPr>
              <a:t>850-700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919BBB-78C7-3DB4-64AF-39E7C5BE5739}"/>
              </a:ext>
            </a:extLst>
          </p:cNvPr>
          <p:cNvSpPr txBox="1"/>
          <p:nvPr/>
        </p:nvSpPr>
        <p:spPr>
          <a:xfrm>
            <a:off x="6000750" y="4806382"/>
            <a:ext cx="600075" cy="213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257175"/>
            <a:r>
              <a:rPr lang="en-US" sz="788" dirty="0">
                <a:solidFill>
                  <a:srgbClr val="21399F"/>
                </a:solidFill>
              </a:rPr>
              <a:t>500-300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34E56D-9BD8-E9C1-BB7B-F7E66293F3E5}"/>
              </a:ext>
            </a:extLst>
          </p:cNvPr>
          <p:cNvSpPr txBox="1"/>
          <p:nvPr/>
        </p:nvSpPr>
        <p:spPr>
          <a:xfrm>
            <a:off x="2757488" y="4796339"/>
            <a:ext cx="600075" cy="213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257175"/>
            <a:r>
              <a:rPr lang="en-US" sz="788" dirty="0">
                <a:solidFill>
                  <a:srgbClr val="21399F"/>
                </a:solidFill>
              </a:rPr>
              <a:t>700-500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1F6359-4D1F-E9AE-665D-5065F46DE745}"/>
              </a:ext>
            </a:extLst>
          </p:cNvPr>
          <p:cNvSpPr txBox="1"/>
          <p:nvPr/>
        </p:nvSpPr>
        <p:spPr>
          <a:xfrm>
            <a:off x="2134721" y="929662"/>
            <a:ext cx="4756898" cy="400110"/>
          </a:xfrm>
          <a:prstGeom prst="rect">
            <a:avLst/>
          </a:prstGeom>
          <a:solidFill>
            <a:srgbClr val="0432FF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257175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September 2013 – 2023 95</a:t>
            </a:r>
            <a:r>
              <a:rPr lang="en-US" sz="2000" baseline="30000" dirty="0">
                <a:solidFill>
                  <a:prstClr val="white"/>
                </a:solidFill>
                <a:latin typeface="Calibri" panose="020F0502020204030204"/>
              </a:rPr>
              <a:t>th</a:t>
            </a: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 percentile LPW </a:t>
            </a:r>
          </a:p>
        </p:txBody>
      </p:sp>
    </p:spTree>
    <p:extLst>
      <p:ext uri="{BB962C8B-B14F-4D97-AF65-F5344CB8AC3E}">
        <p14:creationId xmlns:p14="http://schemas.microsoft.com/office/powerpoint/2010/main" val="4191297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ollage of different colors&#10;&#10;Description automatically generated">
            <a:extLst>
              <a:ext uri="{FF2B5EF4-FFF2-40B4-BE49-F238E27FC236}">
                <a16:creationId xmlns:a16="http://schemas.microsoft.com/office/drawing/2014/main" id="{17A0ADEA-050E-E7AB-E814-5446787C91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9090"/>
            <a:ext cx="9144000" cy="349982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2DD4641-3537-3341-A5C9-641908429BBC}"/>
              </a:ext>
            </a:extLst>
          </p:cNvPr>
          <p:cNvGrpSpPr/>
          <p:nvPr/>
        </p:nvGrpSpPr>
        <p:grpSpPr>
          <a:xfrm>
            <a:off x="3635479" y="5333436"/>
            <a:ext cx="2421731" cy="395391"/>
            <a:chOff x="1281678" y="5577470"/>
            <a:chExt cx="4305300" cy="702915"/>
          </a:xfrm>
        </p:grpSpPr>
        <p:pic>
          <p:nvPicPr>
            <p:cNvPr id="4" name="Picture 3" descr="http://cat.cira.colostate.edu/sport/layered/advected/LPW_alt_colorbar.png">
              <a:extLst>
                <a:ext uri="{FF2B5EF4-FFF2-40B4-BE49-F238E27FC236}">
                  <a16:creationId xmlns:a16="http://schemas.microsoft.com/office/drawing/2014/main" id="{B9233FE7-C5A5-3161-3CCB-F26D8FF945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678" y="5577470"/>
              <a:ext cx="4305300" cy="346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9EFF8C1-9CCC-321C-C851-1477D15785FB}"/>
                </a:ext>
              </a:extLst>
            </p:cNvPr>
            <p:cNvSpPr txBox="1"/>
            <p:nvPr/>
          </p:nvSpPr>
          <p:spPr>
            <a:xfrm>
              <a:off x="1500754" y="5900680"/>
              <a:ext cx="3867151" cy="3797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514350">
                <a:defRPr/>
              </a:pPr>
              <a:r>
                <a:rPr lang="en-US" sz="788" dirty="0">
                  <a:solidFill>
                    <a:srgbClr val="3333CC"/>
                  </a:solidFill>
                </a:rPr>
                <a:t>Layered Precipitable Water (mm)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C276DC7-1F82-C28B-68CA-F100EB16A533}"/>
              </a:ext>
            </a:extLst>
          </p:cNvPr>
          <p:cNvSpPr txBox="1"/>
          <p:nvPr/>
        </p:nvSpPr>
        <p:spPr>
          <a:xfrm>
            <a:off x="2811968" y="3040488"/>
            <a:ext cx="600075" cy="213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257175"/>
            <a:r>
              <a:rPr lang="en-US" sz="788" dirty="0">
                <a:solidFill>
                  <a:srgbClr val="21399F"/>
                </a:solidFill>
              </a:rPr>
              <a:t>Sfc-850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33787-2F15-1622-316C-2472413BACC6}"/>
              </a:ext>
            </a:extLst>
          </p:cNvPr>
          <p:cNvSpPr txBox="1"/>
          <p:nvPr/>
        </p:nvSpPr>
        <p:spPr>
          <a:xfrm>
            <a:off x="6000750" y="3058077"/>
            <a:ext cx="600075" cy="213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257175"/>
            <a:r>
              <a:rPr lang="en-US" sz="788" dirty="0">
                <a:solidFill>
                  <a:srgbClr val="21399F"/>
                </a:solidFill>
              </a:rPr>
              <a:t>850-700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919BBB-78C7-3DB4-64AF-39E7C5BE5739}"/>
              </a:ext>
            </a:extLst>
          </p:cNvPr>
          <p:cNvSpPr txBox="1"/>
          <p:nvPr/>
        </p:nvSpPr>
        <p:spPr>
          <a:xfrm>
            <a:off x="6000750" y="4806382"/>
            <a:ext cx="600075" cy="213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257175"/>
            <a:r>
              <a:rPr lang="en-US" sz="788" dirty="0">
                <a:solidFill>
                  <a:srgbClr val="21399F"/>
                </a:solidFill>
              </a:rPr>
              <a:t>500-300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34E56D-9BD8-E9C1-BB7B-F7E66293F3E5}"/>
              </a:ext>
            </a:extLst>
          </p:cNvPr>
          <p:cNvSpPr txBox="1"/>
          <p:nvPr/>
        </p:nvSpPr>
        <p:spPr>
          <a:xfrm>
            <a:off x="2757488" y="4796339"/>
            <a:ext cx="600075" cy="213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257175"/>
            <a:r>
              <a:rPr lang="en-US" sz="788" dirty="0">
                <a:solidFill>
                  <a:srgbClr val="21399F"/>
                </a:solidFill>
              </a:rPr>
              <a:t>700-500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389D26-0B10-CF30-9195-9849D1D89D02}"/>
              </a:ext>
            </a:extLst>
          </p:cNvPr>
          <p:cNvSpPr txBox="1"/>
          <p:nvPr/>
        </p:nvSpPr>
        <p:spPr>
          <a:xfrm>
            <a:off x="2134721" y="929662"/>
            <a:ext cx="4756898" cy="400110"/>
          </a:xfrm>
          <a:prstGeom prst="rect">
            <a:avLst/>
          </a:prstGeom>
          <a:solidFill>
            <a:srgbClr val="0432FF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257175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September 2013 – 2023 99</a:t>
            </a:r>
            <a:r>
              <a:rPr lang="en-US" sz="2000" baseline="30000" dirty="0">
                <a:solidFill>
                  <a:prstClr val="white"/>
                </a:solidFill>
                <a:latin typeface="Calibri" panose="020F0502020204030204"/>
              </a:rPr>
              <a:t>th</a:t>
            </a: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 percentile LPW </a:t>
            </a:r>
          </a:p>
        </p:txBody>
      </p:sp>
    </p:spTree>
    <p:extLst>
      <p:ext uri="{BB962C8B-B14F-4D97-AF65-F5344CB8AC3E}">
        <p14:creationId xmlns:p14="http://schemas.microsoft.com/office/powerpoint/2010/main" val="16183309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4EC316-002F-448E-937A-C4C9F28C9394}"/>
              </a:ext>
            </a:extLst>
          </p:cNvPr>
          <p:cNvSpPr txBox="1"/>
          <p:nvPr/>
        </p:nvSpPr>
        <p:spPr>
          <a:xfrm>
            <a:off x="858834" y="1997839"/>
            <a:ext cx="7426331" cy="3416320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</a:rPr>
              <a:t>New Derived Products Being Evaluated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srgbClr val="000000"/>
              </a:solidFill>
            </a:endParaRPr>
          </a:p>
          <a:p>
            <a:pPr marL="571500" marR="0" lvl="0" indent="-5715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rgbClr val="000000"/>
                </a:solidFill>
              </a:rPr>
              <a:t>Percentile Ranking</a:t>
            </a:r>
          </a:p>
          <a:p>
            <a:pPr marL="571500" marR="0" lvl="0" indent="-5715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rgbClr val="000000"/>
                </a:solidFill>
              </a:rPr>
              <a:t>Layered Vapor Transport (LVT)</a:t>
            </a:r>
          </a:p>
          <a:p>
            <a:pPr marL="571500" marR="0" lvl="0" indent="-5715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rgbClr val="000000"/>
                </a:solidFill>
              </a:rPr>
              <a:t>Reanalysis records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8392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FD18C1-CA95-3B60-B77B-C4EA7B8799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34412" r="15834" b="11030"/>
          <a:stretch/>
        </p:blipFill>
        <p:spPr>
          <a:xfrm>
            <a:off x="76200" y="1066800"/>
            <a:ext cx="8915400" cy="48968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417245-63CC-9B9F-E77C-BBC0573E8858}"/>
              </a:ext>
            </a:extLst>
          </p:cNvPr>
          <p:cNvSpPr txBox="1"/>
          <p:nvPr/>
        </p:nvSpPr>
        <p:spPr>
          <a:xfrm>
            <a:off x="1981200" y="6036"/>
            <a:ext cx="5448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March 9,2023 California Atmospheric River</a:t>
            </a:r>
          </a:p>
        </p:txBody>
      </p:sp>
    </p:spTree>
    <p:extLst>
      <p:ext uri="{BB962C8B-B14F-4D97-AF65-F5344CB8AC3E}">
        <p14:creationId xmlns:p14="http://schemas.microsoft.com/office/powerpoint/2010/main" val="1780011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8D40A-989A-CB65-85F3-AD5C9042E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ALPW Percentile Ranking for 10-year Record</a:t>
            </a:r>
          </a:p>
        </p:txBody>
      </p:sp>
      <p:pic>
        <p:nvPicPr>
          <p:cNvPr id="5" name="Content Placeholder 4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67731C53-2663-A117-E921-F6598AFBA4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025" y="1816894"/>
            <a:ext cx="6585950" cy="3673079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D156A0-DEED-30D9-B00C-8B18F8029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925" y="1112043"/>
            <a:ext cx="7282149" cy="6972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E5C3C8-EBB2-6537-6703-77868AF7EAD1}"/>
              </a:ext>
            </a:extLst>
          </p:cNvPr>
          <p:cNvSpPr txBox="1"/>
          <p:nvPr/>
        </p:nvSpPr>
        <p:spPr>
          <a:xfrm>
            <a:off x="3940526" y="3425924"/>
            <a:ext cx="1654426" cy="5078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0" i="1" dirty="0">
                <a:solidFill>
                  <a:prstClr val="black"/>
                </a:solidFill>
                <a:latin typeface="Calibri" panose="020F0502020204030204"/>
              </a:rPr>
              <a:t>15 UTC 9 March 2023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BAB876-620A-C6CA-61F8-2A300362B83C}"/>
              </a:ext>
            </a:extLst>
          </p:cNvPr>
          <p:cNvSpPr txBox="1"/>
          <p:nvPr/>
        </p:nvSpPr>
        <p:spPr>
          <a:xfrm>
            <a:off x="154774" y="3305236"/>
            <a:ext cx="919079" cy="715581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0" dirty="0">
                <a:solidFill>
                  <a:prstClr val="black"/>
                </a:solidFill>
                <a:latin typeface="Calibri" panose="020F0502020204030204"/>
              </a:rPr>
              <a:t>Highest values in record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4428D33-B894-175A-9777-F2438DEB5F21}"/>
              </a:ext>
            </a:extLst>
          </p:cNvPr>
          <p:cNvCxnSpPr>
            <a:cxnSpLocks/>
          </p:cNvCxnSpPr>
          <p:nvPr/>
        </p:nvCxnSpPr>
        <p:spPr>
          <a:xfrm flipV="1">
            <a:off x="677613" y="3242310"/>
            <a:ext cx="1356927" cy="55305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058409E-0107-0AF6-60C6-54EC7F352D14}"/>
              </a:ext>
            </a:extLst>
          </p:cNvPr>
          <p:cNvSpPr txBox="1"/>
          <p:nvPr/>
        </p:nvSpPr>
        <p:spPr>
          <a:xfrm>
            <a:off x="2939056" y="3350320"/>
            <a:ext cx="802930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342900"/>
            <a:r>
              <a:rPr lang="en-US" sz="1050" dirty="0">
                <a:solidFill>
                  <a:srgbClr val="21399F"/>
                </a:solidFill>
              </a:rPr>
              <a:t>Sfc-850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850CDF-6066-0C3A-5B98-5DB2390F9AEE}"/>
              </a:ext>
            </a:extLst>
          </p:cNvPr>
          <p:cNvSpPr txBox="1"/>
          <p:nvPr/>
        </p:nvSpPr>
        <p:spPr>
          <a:xfrm>
            <a:off x="6204945" y="3310508"/>
            <a:ext cx="1017270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342900"/>
            <a:r>
              <a:rPr lang="en-US" sz="1050" dirty="0">
                <a:solidFill>
                  <a:srgbClr val="21399F"/>
                </a:solidFill>
              </a:rPr>
              <a:t>850-700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0F2726-B6E9-1B50-0F90-2E8F2A82297E}"/>
              </a:ext>
            </a:extLst>
          </p:cNvPr>
          <p:cNvSpPr txBox="1"/>
          <p:nvPr/>
        </p:nvSpPr>
        <p:spPr>
          <a:xfrm>
            <a:off x="6204946" y="5157981"/>
            <a:ext cx="800099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342900"/>
            <a:r>
              <a:rPr lang="en-US" sz="1050" dirty="0">
                <a:solidFill>
                  <a:srgbClr val="21399F"/>
                </a:solidFill>
              </a:rPr>
              <a:t>500-300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7E7B14-7E6F-6D7C-AA31-2F8817E0CD8D}"/>
              </a:ext>
            </a:extLst>
          </p:cNvPr>
          <p:cNvSpPr txBox="1"/>
          <p:nvPr/>
        </p:nvSpPr>
        <p:spPr>
          <a:xfrm>
            <a:off x="2941886" y="5157980"/>
            <a:ext cx="956505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342900"/>
            <a:r>
              <a:rPr lang="en-US" sz="1050" dirty="0">
                <a:solidFill>
                  <a:srgbClr val="21399F"/>
                </a:solidFill>
              </a:rPr>
              <a:t>700-500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E54A3-CEE1-67E9-8910-3303ECFE2D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86" t="12182" r="38557" b="4489"/>
          <a:stretch/>
        </p:blipFill>
        <p:spPr>
          <a:xfrm>
            <a:off x="5778582" y="2001900"/>
            <a:ext cx="3239671" cy="3405343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8274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different colors of clouds&#10;&#10;Description automatically generated">
            <a:extLst>
              <a:ext uri="{FF2B5EF4-FFF2-40B4-BE49-F238E27FC236}">
                <a16:creationId xmlns:a16="http://schemas.microsoft.com/office/drawing/2014/main" id="{498EEB95-5DFD-666D-7A24-7A63C93F6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9130"/>
            <a:ext cx="9144000" cy="509973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14A1C4-1319-8CBA-B71B-073400BB5651}"/>
              </a:ext>
            </a:extLst>
          </p:cNvPr>
          <p:cNvGrpSpPr/>
          <p:nvPr/>
        </p:nvGrpSpPr>
        <p:grpSpPr>
          <a:xfrm>
            <a:off x="2957512" y="195568"/>
            <a:ext cx="3228975" cy="496324"/>
            <a:chOff x="1281678" y="5577470"/>
            <a:chExt cx="4305300" cy="661764"/>
          </a:xfrm>
        </p:grpSpPr>
        <p:pic>
          <p:nvPicPr>
            <p:cNvPr id="6" name="Picture 5" descr="http://cat.cira.colostate.edu/sport/layered/advected/LPW_alt_colorbar.png">
              <a:extLst>
                <a:ext uri="{FF2B5EF4-FFF2-40B4-BE49-F238E27FC236}">
                  <a16:creationId xmlns:a16="http://schemas.microsoft.com/office/drawing/2014/main" id="{0D9D9E22-7C4A-B265-49FB-DA2A9DD773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678" y="5577470"/>
              <a:ext cx="4305300" cy="346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E705F3-826A-ABE0-E98F-C756237CD976}"/>
                </a:ext>
              </a:extLst>
            </p:cNvPr>
            <p:cNvSpPr txBox="1"/>
            <p:nvPr/>
          </p:nvSpPr>
          <p:spPr>
            <a:xfrm>
              <a:off x="1500753" y="5900680"/>
              <a:ext cx="386715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1050" dirty="0">
                  <a:solidFill>
                    <a:srgbClr val="3333CC"/>
                  </a:solidFill>
                </a:rPr>
                <a:t>Layered Precipitable Water (mm)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349530C-67E2-B358-EC74-A580B923D837}"/>
              </a:ext>
            </a:extLst>
          </p:cNvPr>
          <p:cNvSpPr txBox="1"/>
          <p:nvPr/>
        </p:nvSpPr>
        <p:spPr>
          <a:xfrm>
            <a:off x="3697942" y="1000977"/>
            <a:ext cx="800100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342900"/>
            <a:r>
              <a:rPr lang="en-US" sz="1050" dirty="0">
                <a:solidFill>
                  <a:srgbClr val="21399F"/>
                </a:solidFill>
              </a:rPr>
              <a:t>Sfc-850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4C0A4A-E8E1-E28B-2EB2-BF75BD4E25EF}"/>
              </a:ext>
            </a:extLst>
          </p:cNvPr>
          <p:cNvSpPr txBox="1"/>
          <p:nvPr/>
        </p:nvSpPr>
        <p:spPr>
          <a:xfrm>
            <a:off x="8001000" y="1005989"/>
            <a:ext cx="800100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342900"/>
            <a:r>
              <a:rPr lang="en-US" sz="1050" dirty="0">
                <a:solidFill>
                  <a:srgbClr val="21399F"/>
                </a:solidFill>
              </a:rPr>
              <a:t>850-700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1F3FAD-30A4-A4BA-126C-EC19165A99C0}"/>
              </a:ext>
            </a:extLst>
          </p:cNvPr>
          <p:cNvSpPr txBox="1"/>
          <p:nvPr/>
        </p:nvSpPr>
        <p:spPr>
          <a:xfrm>
            <a:off x="8001000" y="3605673"/>
            <a:ext cx="800100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342900"/>
            <a:r>
              <a:rPr lang="en-US" sz="1050" dirty="0">
                <a:solidFill>
                  <a:srgbClr val="21399F"/>
                </a:solidFill>
              </a:rPr>
              <a:t>500-300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9ADBDE-6D6E-2AB7-13EE-878E347F5F83}"/>
              </a:ext>
            </a:extLst>
          </p:cNvPr>
          <p:cNvSpPr txBox="1"/>
          <p:nvPr/>
        </p:nvSpPr>
        <p:spPr>
          <a:xfrm>
            <a:off x="3676650" y="3592282"/>
            <a:ext cx="800100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342900"/>
            <a:r>
              <a:rPr lang="en-US" sz="1050" dirty="0">
                <a:solidFill>
                  <a:srgbClr val="21399F"/>
                </a:solidFill>
              </a:rPr>
              <a:t>700-500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819405-72B7-A8A0-FEB3-BDBF7881F4D2}"/>
              </a:ext>
            </a:extLst>
          </p:cNvPr>
          <p:cNvSpPr txBox="1"/>
          <p:nvPr/>
        </p:nvSpPr>
        <p:spPr>
          <a:xfrm>
            <a:off x="3287806" y="6434418"/>
            <a:ext cx="2420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02 UTC 25 May 2024 </a:t>
            </a:r>
          </a:p>
        </p:txBody>
      </p:sp>
    </p:spTree>
    <p:extLst>
      <p:ext uri="{BB962C8B-B14F-4D97-AF65-F5344CB8AC3E}">
        <p14:creationId xmlns:p14="http://schemas.microsoft.com/office/powerpoint/2010/main" val="13484994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C717D5-9469-975C-109C-A8EB2EBBF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203" y="423581"/>
            <a:ext cx="6303593" cy="6035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F701DD-6C08-70D4-0581-D25EBCE8ECDF}"/>
              </a:ext>
            </a:extLst>
          </p:cNvPr>
          <p:cNvSpPr txBox="1"/>
          <p:nvPr/>
        </p:nvSpPr>
        <p:spPr>
          <a:xfrm>
            <a:off x="3405466" y="74966"/>
            <a:ext cx="2491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Percentile Ranking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609919-1A2A-5581-7186-9BE75A6BC5E3}"/>
              </a:ext>
            </a:extLst>
          </p:cNvPr>
          <p:cNvSpPr txBox="1"/>
          <p:nvPr/>
        </p:nvSpPr>
        <p:spPr>
          <a:xfrm>
            <a:off x="3287806" y="6434418"/>
            <a:ext cx="2420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02 UTC 25 May 2024 </a:t>
            </a:r>
          </a:p>
        </p:txBody>
      </p:sp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E00A729D-720F-E61A-C8C0-D9D082F95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9130"/>
            <a:ext cx="9144000" cy="50997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10C505-5E80-0FC7-2DA2-B679F8B3DAB3}"/>
              </a:ext>
            </a:extLst>
          </p:cNvPr>
          <p:cNvSpPr txBox="1"/>
          <p:nvPr/>
        </p:nvSpPr>
        <p:spPr>
          <a:xfrm>
            <a:off x="3697942" y="1000977"/>
            <a:ext cx="800100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342900"/>
            <a:r>
              <a:rPr lang="en-US" sz="1050" dirty="0">
                <a:solidFill>
                  <a:srgbClr val="21399F"/>
                </a:solidFill>
              </a:rPr>
              <a:t>Sfc-850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F01E2A-A122-9991-D670-50DFDD177EB6}"/>
              </a:ext>
            </a:extLst>
          </p:cNvPr>
          <p:cNvSpPr txBox="1"/>
          <p:nvPr/>
        </p:nvSpPr>
        <p:spPr>
          <a:xfrm>
            <a:off x="8001000" y="1005989"/>
            <a:ext cx="800100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342900"/>
            <a:r>
              <a:rPr lang="en-US" sz="1050" dirty="0">
                <a:solidFill>
                  <a:srgbClr val="21399F"/>
                </a:solidFill>
              </a:rPr>
              <a:t>850-700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F900AA-E51E-6109-2048-ABBC5C1B1D02}"/>
              </a:ext>
            </a:extLst>
          </p:cNvPr>
          <p:cNvSpPr txBox="1"/>
          <p:nvPr/>
        </p:nvSpPr>
        <p:spPr>
          <a:xfrm>
            <a:off x="8001000" y="3605673"/>
            <a:ext cx="800100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342900"/>
            <a:r>
              <a:rPr lang="en-US" sz="1050" dirty="0">
                <a:solidFill>
                  <a:srgbClr val="21399F"/>
                </a:solidFill>
              </a:rPr>
              <a:t>500-300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9A4470-3DC3-4581-3B63-8EB1EF1E7953}"/>
              </a:ext>
            </a:extLst>
          </p:cNvPr>
          <p:cNvSpPr txBox="1"/>
          <p:nvPr/>
        </p:nvSpPr>
        <p:spPr>
          <a:xfrm>
            <a:off x="3676650" y="3592282"/>
            <a:ext cx="800100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342900"/>
            <a:r>
              <a:rPr lang="en-US" sz="1050" dirty="0">
                <a:solidFill>
                  <a:srgbClr val="21399F"/>
                </a:solidFill>
              </a:rPr>
              <a:t>700-500</a:t>
            </a:r>
          </a:p>
        </p:txBody>
      </p:sp>
    </p:spTree>
    <p:extLst>
      <p:ext uri="{BB962C8B-B14F-4D97-AF65-F5344CB8AC3E}">
        <p14:creationId xmlns:p14="http://schemas.microsoft.com/office/powerpoint/2010/main" val="40469391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4EC316-002F-448E-937A-C4C9F28C9394}"/>
              </a:ext>
            </a:extLst>
          </p:cNvPr>
          <p:cNvSpPr txBox="1"/>
          <p:nvPr/>
        </p:nvSpPr>
        <p:spPr>
          <a:xfrm>
            <a:off x="858834" y="1997839"/>
            <a:ext cx="7426331" cy="646331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/>
              <a:t>NASA </a:t>
            </a:r>
            <a:r>
              <a:rPr lang="en-US" sz="3600" dirty="0" err="1"/>
              <a:t>MEaSUREs</a:t>
            </a:r>
            <a:r>
              <a:rPr lang="en-US" sz="3600" dirty="0"/>
              <a:t> NVAP Project</a:t>
            </a:r>
          </a:p>
        </p:txBody>
      </p:sp>
    </p:spTree>
    <p:extLst>
      <p:ext uri="{BB962C8B-B14F-4D97-AF65-F5344CB8AC3E}">
        <p14:creationId xmlns:p14="http://schemas.microsoft.com/office/powerpoint/2010/main" val="7429816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6456780"/>
            <a:ext cx="609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FF65556-E9FD-49B4-9C1C-B2BD0689EE12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-47782" y="506650"/>
            <a:ext cx="4615720" cy="4754563"/>
          </a:xfrm>
          <a:prstGeom prst="rect">
            <a:avLst/>
          </a:prstGeom>
          <a:ln/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Calibri" pitchFamily="34" charset="0"/>
              </a:rPr>
              <a:t>Several incarnations: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dirty="0">
                <a:latin typeface="Calibri" pitchFamily="34" charset="0"/>
              </a:rPr>
              <a:t>1988-1992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dirty="0">
                <a:latin typeface="Calibri" pitchFamily="34" charset="0"/>
              </a:rPr>
              <a:t>1993-2001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dirty="0">
                <a:latin typeface="Calibri" pitchFamily="34" charset="0"/>
              </a:rPr>
              <a:t>NVAP-M (1988-2009) ( Vonder </a:t>
            </a:r>
            <a:r>
              <a:rPr lang="en-US" dirty="0" err="1">
                <a:latin typeface="Calibri" pitchFamily="34" charset="0"/>
              </a:rPr>
              <a:t>Haar</a:t>
            </a:r>
            <a:r>
              <a:rPr lang="en-US" dirty="0">
                <a:latin typeface="Calibri" pitchFamily="34" charset="0"/>
              </a:rPr>
              <a:t> et al. GRL 2012)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Calibri" pitchFamily="34" charset="0"/>
              </a:rPr>
              <a:t>Total (TPW) and layered (LPW) precipitable water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Calibri" pitchFamily="34" charset="0"/>
              </a:rPr>
              <a:t>Designed to be </a:t>
            </a:r>
            <a:r>
              <a:rPr lang="en-US" b="1" i="1" dirty="0">
                <a:latin typeface="Calibri" pitchFamily="34" charset="0"/>
              </a:rPr>
              <a:t>observationally-driven</a:t>
            </a:r>
            <a:r>
              <a:rPr lang="en-US" dirty="0">
                <a:latin typeface="Calibri" pitchFamily="34" charset="0"/>
              </a:rPr>
              <a:t>, minimal dynamic model dependence. SSM/I (an </a:t>
            </a:r>
            <a:r>
              <a:rPr lang="en-US" b="1" i="1" dirty="0">
                <a:latin typeface="Calibri" pitchFamily="34" charset="0"/>
              </a:rPr>
              <a:t>operational</a:t>
            </a:r>
            <a:r>
              <a:rPr lang="en-US" dirty="0">
                <a:latin typeface="Calibri" pitchFamily="34" charset="0"/>
              </a:rPr>
              <a:t>, DoD sensor with no climate mission) was always the backbone instrument to retrieve </a:t>
            </a:r>
            <a:r>
              <a:rPr lang="en-US" b="1" dirty="0">
                <a:latin typeface="Calibri" pitchFamily="34" charset="0"/>
              </a:rPr>
              <a:t>total precipitable water (TPW) </a:t>
            </a:r>
            <a:r>
              <a:rPr lang="en-US" dirty="0">
                <a:latin typeface="Calibri" pitchFamily="34" charset="0"/>
              </a:rPr>
              <a:t>over ocean only.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Calibri" pitchFamily="34" charset="0"/>
              </a:rPr>
              <a:t>Supplemented with HIRS / AIRS (2002+) infrared retrievals over land and ocean.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dirty="0">
                <a:latin typeface="Calibri" pitchFamily="34" charset="0"/>
              </a:rPr>
              <a:t>Challenges with different sampling of clear and cloudy regimes (Fetzer et al).</a:t>
            </a:r>
            <a:endParaRPr lang="en-US" b="1" dirty="0">
              <a:latin typeface="Calibri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latin typeface="Calibri" pitchFamily="34" charset="0"/>
              </a:rPr>
              <a:t>Available at NASA Langley Atmospheric Science Data Center (ASDC)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304800" y="-29790"/>
            <a:ext cx="8229600" cy="1143000"/>
          </a:xfrm>
          <a:prstGeom prst="rect">
            <a:avLst/>
          </a:prstGeom>
          <a:ln/>
        </p:spPr>
        <p:txBody>
          <a:bodyPr anchor="ctr">
            <a:normAutofit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latin typeface="Calibri" pitchFamily="34" charset="0"/>
                <a:ea typeface="+mj-ea"/>
                <a:cs typeface="+mj-cs"/>
              </a:rPr>
              <a:t>NASA Water Vapor Project – MEaSUREs</a:t>
            </a:r>
            <a:br>
              <a:rPr lang="en-US" sz="3600" dirty="0">
                <a:latin typeface="Calibri" pitchFamily="34" charset="0"/>
                <a:ea typeface="+mj-ea"/>
                <a:cs typeface="+mj-cs"/>
              </a:rPr>
            </a:br>
            <a:endParaRPr lang="en-US" sz="3600" dirty="0"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7415" name="TextBox 1"/>
          <p:cNvSpPr txBox="1">
            <a:spLocks noChangeArrowheads="1"/>
          </p:cNvSpPr>
          <p:nvPr/>
        </p:nvSpPr>
        <p:spPr bwMode="auto">
          <a:xfrm>
            <a:off x="4832264" y="675889"/>
            <a:ext cx="3444241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alibri" pitchFamily="34" charset="0"/>
              </a:rPr>
              <a:t>Similar in concept to GPCP, ISCCP…</a:t>
            </a:r>
          </a:p>
        </p:txBody>
      </p:sp>
      <p:pic>
        <p:nvPicPr>
          <p:cNvPr id="2" name="Picture 2" descr="H:\Forsythe\Variability_Analysis\Variability_Analysis\Climate_Mean_1988to2009_MissThrsh0_TPWThrsh0_Max65.png">
            <a:extLst>
              <a:ext uri="{FF2B5EF4-FFF2-40B4-BE49-F238E27FC236}">
                <a16:creationId xmlns:a16="http://schemas.microsoft.com/office/drawing/2014/main" id="{D30ECD83-CD5F-B008-B727-8CB3C5991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358" y="1188745"/>
            <a:ext cx="4605490" cy="23027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3" descr="H:\Forsythe\Variability_Analysis\Variability_Analysis\Climate_StdDev_1988to2009_MissThrsh0_TPWThrsh0_Max20.png">
            <a:extLst>
              <a:ext uri="{FF2B5EF4-FFF2-40B4-BE49-F238E27FC236}">
                <a16:creationId xmlns:a16="http://schemas.microsoft.com/office/drawing/2014/main" id="{32474F9C-C19E-87D7-1D94-A63FDE221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358" y="3778538"/>
            <a:ext cx="4605490" cy="230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72A97B-2738-77EE-0469-778771324643}"/>
              </a:ext>
            </a:extLst>
          </p:cNvPr>
          <p:cNvSpPr txBox="1"/>
          <p:nvPr/>
        </p:nvSpPr>
        <p:spPr>
          <a:xfrm>
            <a:off x="5717135" y="2544765"/>
            <a:ext cx="21019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Mean 1988-2009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5186CE-2428-114B-37BA-D9ED136BF4EC}"/>
              </a:ext>
            </a:extLst>
          </p:cNvPr>
          <p:cNvSpPr txBox="1"/>
          <p:nvPr/>
        </p:nvSpPr>
        <p:spPr>
          <a:xfrm>
            <a:off x="5891802" y="5167585"/>
            <a:ext cx="1752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Standard Dev.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8DA6C3E-1AC3-482A-D8CB-B40F0D5C32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66" t="17363" r="24167" b="22585"/>
          <a:stretch/>
        </p:blipFill>
        <p:spPr>
          <a:xfrm>
            <a:off x="46052" y="381000"/>
            <a:ext cx="3810000" cy="35052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755FD-0BBE-0016-E6DE-D385D4CFA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0" y="6456780"/>
            <a:ext cx="609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9FF65556-E9FD-49B4-9C1C-B2BD0689EE12}" type="slidenum">
              <a:rPr lang="en-US" smtClean="0"/>
              <a:pPr>
                <a:defRPr/>
              </a:pPr>
              <a:t>4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D56EEE-9AF4-F134-C7AC-D2CB93C72F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34" t="18669" r="18333" b="47389"/>
          <a:stretch/>
        </p:blipFill>
        <p:spPr>
          <a:xfrm>
            <a:off x="3939793" y="381000"/>
            <a:ext cx="5158155" cy="24384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0588FF-839C-20C6-6287-8DBAB35D83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33" t="19072" r="14999" b="19073"/>
          <a:stretch/>
        </p:blipFill>
        <p:spPr>
          <a:xfrm>
            <a:off x="3939792" y="2927540"/>
            <a:ext cx="4747007" cy="381223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08602C70-0AEA-0A85-8607-17513BD78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0" y="4004177"/>
            <a:ext cx="3558793" cy="2506318"/>
          </a:xfrm>
          <a:prstGeom prst="rect">
            <a:avLst/>
          </a:prstGeom>
          <a:noFill/>
          <a:ln w="222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FC6A88-FCBF-56B7-7FCD-DD9CD913D34F}"/>
              </a:ext>
            </a:extLst>
          </p:cNvPr>
          <p:cNvSpPr txBox="1"/>
          <p:nvPr/>
        </p:nvSpPr>
        <p:spPr>
          <a:xfrm>
            <a:off x="269623" y="6510495"/>
            <a:ext cx="33879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dirty="0"/>
              <a:t>Mears et al, 2018, Earth and Space Sciences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4DC82128-78A8-2060-D74D-693976B9A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0313"/>
            <a:ext cx="6096000" cy="390636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100000">
                <a:srgbClr val="3399FF">
                  <a:gamma/>
                  <a:shade val="46275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99CC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71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43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114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686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1432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6004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0576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5148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820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Water Vapor Fuels Climate Change Impacts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1D4F617E-7FCD-3E72-874A-10BB0C66E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87" y="1205481"/>
            <a:ext cx="7696200" cy="2852848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100000">
                <a:srgbClr val="3399FF">
                  <a:gamma/>
                  <a:shade val="46275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99CC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71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43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114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686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1432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6004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0576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5148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R="0" lvl="0" defTabSz="820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altLang="en-US" sz="2000" b="1" dirty="0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 marL="342900" marR="0" lvl="0" indent="-342900" defTabSz="820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000" b="1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Global Mean TPW is ~26 mm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  <a:p>
            <a:pPr marL="342900" marR="0" lvl="0" indent="-342900" defTabSz="820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  <a:p>
            <a:pPr marL="342900" marR="0" lvl="0" indent="-342900" defTabSz="820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000" b="1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+1.5% / decade increase over global oceans observed (Mears et al 2018)</a:t>
            </a:r>
          </a:p>
          <a:p>
            <a:pPr marL="342900" marR="0" lvl="0" indent="-342900" defTabSz="820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  <a:p>
            <a:pPr marL="342900" marR="0" lvl="0" indent="-342900" defTabSz="820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000" b="1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Highest I’ve ever observed is 91 mm (GPS site, Slidell LA, Hurricane Katrina)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  <a:p>
            <a:pPr marL="0" marR="0" lvl="0" indent="0" algn="ctr" defTabSz="820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19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143000"/>
            <a:ext cx="8839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82000" y="6456780"/>
            <a:ext cx="609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9FF65556-E9FD-49B4-9C1C-B2BD0689EE12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134B80-10FE-2E40-EB7F-0D4B545E4753}"/>
              </a:ext>
            </a:extLst>
          </p:cNvPr>
          <p:cNvSpPr txBox="1"/>
          <p:nvPr/>
        </p:nvSpPr>
        <p:spPr>
          <a:xfrm>
            <a:off x="2590800" y="170387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NVAP-M Global Monthly TPW 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50ACD501-9D51-DA44-5109-C757D4E21BB7}"/>
              </a:ext>
            </a:extLst>
          </p:cNvPr>
          <p:cNvSpPr/>
          <p:nvPr/>
        </p:nvSpPr>
        <p:spPr>
          <a:xfrm rot="16200000">
            <a:off x="3308949" y="4513772"/>
            <a:ext cx="2209800" cy="685800"/>
          </a:xfrm>
          <a:prstGeom prst="rightArrow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6B78667B-B508-3F4C-D475-EC133B351377}"/>
              </a:ext>
            </a:extLst>
          </p:cNvPr>
          <p:cNvSpPr/>
          <p:nvPr/>
        </p:nvSpPr>
        <p:spPr>
          <a:xfrm rot="16200000">
            <a:off x="838200" y="4513772"/>
            <a:ext cx="2209800" cy="685800"/>
          </a:xfrm>
          <a:prstGeom prst="rightArrow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7582E8-9197-7E1A-4064-BE133508E4B4}"/>
              </a:ext>
            </a:extLst>
          </p:cNvPr>
          <p:cNvSpPr txBox="1"/>
          <p:nvPr/>
        </p:nvSpPr>
        <p:spPr>
          <a:xfrm>
            <a:off x="732525" y="4944258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Pinatubo eruption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0EB2C2-6809-6D31-0237-B43A629D0FDC}"/>
              </a:ext>
            </a:extLst>
          </p:cNvPr>
          <p:cNvSpPr txBox="1"/>
          <p:nvPr/>
        </p:nvSpPr>
        <p:spPr>
          <a:xfrm>
            <a:off x="4572000" y="5068669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Large ENSO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6E9F8B-0734-0AF1-5CD9-2FDF0A280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F65556-E9FD-49B4-9C1C-B2BD0689EE1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49A9BEC-473A-A712-4254-F17217A10D7D}"/>
              </a:ext>
            </a:extLst>
          </p:cNvPr>
          <p:cNvGraphicFramePr>
            <a:graphicFrameLocks noGrp="1"/>
          </p:cNvGraphicFramePr>
          <p:nvPr/>
        </p:nvGraphicFramePr>
        <p:xfrm>
          <a:off x="137160" y="369332"/>
          <a:ext cx="7620000" cy="6417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6599">
                  <a:extLst>
                    <a:ext uri="{9D8B030D-6E8A-4147-A177-3AD203B41FA5}">
                      <a16:colId xmlns:a16="http://schemas.microsoft.com/office/drawing/2014/main" val="3207503647"/>
                    </a:ext>
                  </a:extLst>
                </a:gridCol>
                <a:gridCol w="964681">
                  <a:extLst>
                    <a:ext uri="{9D8B030D-6E8A-4147-A177-3AD203B41FA5}">
                      <a16:colId xmlns:a16="http://schemas.microsoft.com/office/drawing/2014/main" val="3832807407"/>
                    </a:ext>
                  </a:extLst>
                </a:gridCol>
                <a:gridCol w="1929360">
                  <a:extLst>
                    <a:ext uri="{9D8B030D-6E8A-4147-A177-3AD203B41FA5}">
                      <a16:colId xmlns:a16="http://schemas.microsoft.com/office/drawing/2014/main" val="2076268905"/>
                    </a:ext>
                  </a:extLst>
                </a:gridCol>
                <a:gridCol w="1929360">
                  <a:extLst>
                    <a:ext uri="{9D8B030D-6E8A-4147-A177-3AD203B41FA5}">
                      <a16:colId xmlns:a16="http://schemas.microsoft.com/office/drawing/2014/main" val="296357266"/>
                    </a:ext>
                  </a:extLst>
                </a:gridCol>
              </a:tblGrid>
              <a:tr h="6436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</a:rPr>
                        <a:t>Sensor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792" marR="82792" marT="41396" marB="41396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Time Span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792" marR="82792" marT="41396" marB="41396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Retrieval Algorithm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Published Uncertainty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4514976"/>
                  </a:ext>
                </a:extLst>
              </a:tr>
              <a:tr h="7869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Special Sensor Microwave Imager (SSM/I)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792" marR="82792" marT="41396" marB="41396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1988 - 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792" marR="82792" marT="41396" marB="41396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Elsaesser and </a:t>
                      </a:r>
                      <a:r>
                        <a:rPr lang="en-US" sz="1600" kern="1200" dirty="0" err="1">
                          <a:effectLst/>
                        </a:rPr>
                        <a:t>Kummerow</a:t>
                      </a:r>
                      <a:r>
                        <a:rPr lang="en-US" sz="1600" kern="1200" dirty="0">
                          <a:effectLst/>
                        </a:rPr>
                        <a:t> (2008);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3-5 mm TPW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02868424"/>
                  </a:ext>
                </a:extLst>
              </a:tr>
              <a:tr h="19132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Advanced Microwave Sounding Unit</a:t>
                      </a:r>
                      <a:endParaRPr lang="en-US" sz="16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(AMSU-A/B),</a:t>
                      </a:r>
                      <a:endParaRPr lang="en-US" sz="16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Special Sensor Microwave Water Vapor Profiler (SSM/T-2), Advanced technology Microwave Sounder (ATMS)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792" marR="82792" marT="41396" marB="41396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1994-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792" marR="82792" marT="41396" marB="41396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Lee et al. 2022, Boukabara et al. 2011, 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4-5 mm for TPW via ATMS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43602785"/>
                  </a:ext>
                </a:extLst>
              </a:tr>
              <a:tr h="4504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AIRS V7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792" marR="82792" marT="41396" marB="41396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2002-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792" marR="82792" marT="41396" marB="41396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Olsen et al. (Yue et al. 2020)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15% of mixing ratio in 2-km layers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14771046"/>
                  </a:ext>
                </a:extLst>
              </a:tr>
              <a:tr h="9009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NOAA HIRS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792" marR="82792" marT="41396" marB="41396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1988-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792" marR="82792" marT="41396" marB="41396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err="1">
                          <a:effectLst/>
                        </a:rPr>
                        <a:t>Engelen</a:t>
                      </a:r>
                      <a:r>
                        <a:rPr lang="en-US" sz="1600" kern="1200" dirty="0">
                          <a:effectLst/>
                        </a:rPr>
                        <a:t> and Stephens (1999)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6 mm TPW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4 mm 700-500 </a:t>
                      </a:r>
                      <a:r>
                        <a:rPr lang="en-US" sz="1600" kern="1200" dirty="0" err="1">
                          <a:effectLst/>
                        </a:rPr>
                        <a:t>hPa</a:t>
                      </a:r>
                      <a:r>
                        <a:rPr lang="en-US" sz="1600" kern="1200" dirty="0">
                          <a:effectLst/>
                        </a:rPr>
                        <a:t>; 0.6mm 500-300 </a:t>
                      </a:r>
                      <a:r>
                        <a:rPr lang="en-US" sz="1600" kern="1200" dirty="0" err="1">
                          <a:effectLst/>
                        </a:rPr>
                        <a:t>hPa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11725292"/>
                  </a:ext>
                </a:extLst>
              </a:tr>
              <a:tr h="7869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Global Navigation Satellite System (GNSS)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792" marR="82792" marT="41396" marB="41396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1995-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792" marR="82792" marT="41396" marB="41396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Wang et al. (2007)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1 mm TPW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41231993"/>
                  </a:ext>
                </a:extLst>
              </a:tr>
              <a:tr h="5617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CLIMCAPS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792" marR="82792" marT="41396" marB="41396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2008-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792" marR="82792" marT="41396" marB="41396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Roman et al. (2016)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Smith et al. (2019)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 mm TPW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588068645"/>
                  </a:ext>
                </a:extLst>
              </a:tr>
              <a:tr h="3364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Radiosonde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792" marR="82792" marT="41396" marB="41396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1988-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792" marR="82792" marT="41396" marB="41396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err="1">
                          <a:effectLst/>
                        </a:rPr>
                        <a:t>Durre</a:t>
                      </a:r>
                      <a:r>
                        <a:rPr lang="en-US" sz="1600" kern="1200" dirty="0">
                          <a:effectLst/>
                        </a:rPr>
                        <a:t> et al. (2008)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 mm TPW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8212702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952838C-1158-B868-0598-79C87B30B4D1}"/>
              </a:ext>
            </a:extLst>
          </p:cNvPr>
          <p:cNvSpPr txBox="1"/>
          <p:nvPr/>
        </p:nvSpPr>
        <p:spPr>
          <a:xfrm>
            <a:off x="3276600" y="2450649"/>
            <a:ext cx="4692227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Microwave sounders provide total column and ~3 layers.  Not used in NVAP-M, radiance record is now more mature.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C901BF-CBA8-99B0-3261-0500EE626D87}"/>
              </a:ext>
            </a:extLst>
          </p:cNvPr>
          <p:cNvSpPr txBox="1"/>
          <p:nvPr/>
        </p:nvSpPr>
        <p:spPr>
          <a:xfrm>
            <a:off x="3200399" y="0"/>
            <a:ext cx="408506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Candidate List of Sensors to Use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87ACB4-9E22-E7F0-58EF-D9AFB889DE97}"/>
              </a:ext>
            </a:extLst>
          </p:cNvPr>
          <p:cNvSpPr txBox="1"/>
          <p:nvPr/>
        </p:nvSpPr>
        <p:spPr>
          <a:xfrm>
            <a:off x="7701280" y="3657600"/>
            <a:ext cx="152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Well-validated hyperspectral IR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E3B20D-49CD-E1D6-A9CA-E1D6EF889CEA}"/>
              </a:ext>
            </a:extLst>
          </p:cNvPr>
          <p:cNvSpPr txBox="1"/>
          <p:nvPr/>
        </p:nvSpPr>
        <p:spPr>
          <a:xfrm>
            <a:off x="7645400" y="5902544"/>
            <a:ext cx="152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Well-validated hyperspectral IR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14055B-652F-988F-131D-3A53A85E7AF0}"/>
              </a:ext>
            </a:extLst>
          </p:cNvPr>
          <p:cNvSpPr txBox="1"/>
          <p:nvPr/>
        </p:nvSpPr>
        <p:spPr>
          <a:xfrm>
            <a:off x="7112000" y="728925"/>
            <a:ext cx="2057400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Also considering others (MODIS TPW…)</a:t>
            </a:r>
          </a:p>
        </p:txBody>
      </p:sp>
    </p:spTree>
    <p:extLst>
      <p:ext uri="{BB962C8B-B14F-4D97-AF65-F5344CB8AC3E}">
        <p14:creationId xmlns:p14="http://schemas.microsoft.com/office/powerpoint/2010/main" val="29343124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>
            <a:extLst>
              <a:ext uri="{FF2B5EF4-FFF2-40B4-BE49-F238E27FC236}">
                <a16:creationId xmlns:a16="http://schemas.microsoft.com/office/drawing/2014/main" id="{DC28A2F4-7EDF-653E-F030-2BEA61EEA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87" y="1205481"/>
            <a:ext cx="7696200" cy="698412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100000">
                <a:srgbClr val="3399FF">
                  <a:gamma/>
                  <a:shade val="46275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99CC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71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43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114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686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1432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6004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0576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5148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820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How do we make a water vapor record for a wide variety for users?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4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Continue Multi-tiered Product Approach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914400"/>
          <a:ext cx="2971800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NVAP-Weather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Used</a:t>
                      </a:r>
                      <a:r>
                        <a:rPr lang="en-US" sz="1800" baseline="0" dirty="0"/>
                        <a:t> for weather case studies on timescales of days to weeks:  Atmospheric rivers, droughts etc. 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Use most available </a:t>
                      </a:r>
                      <a:r>
                        <a:rPr lang="en-US" sz="2000" dirty="0"/>
                        <a:t>sensors</a:t>
                      </a:r>
                      <a:r>
                        <a:rPr lang="en-US" sz="1800" dirty="0"/>
                        <a:t> at a time, audience is weather event analysis </a:t>
                      </a:r>
                    </a:p>
                    <a:p>
                      <a:endParaRPr lang="en-US" sz="1800" dirty="0"/>
                    </a:p>
                    <a:p>
                      <a:r>
                        <a:rPr lang="en-US" sz="1800" dirty="0"/>
                        <a:t>Emphasis on spatial and temporal coverage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0" y="914400"/>
          <a:ext cx="2971800" cy="28956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617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NVAP-Climate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796">
                <a:tc>
                  <a:txBody>
                    <a:bodyPr/>
                    <a:lstStyle/>
                    <a:p>
                      <a:pPr marL="55563" indent="-55563">
                        <a:buFont typeface="Arial" pitchFamily="34" charset="0"/>
                        <a:buNone/>
                      </a:pPr>
                      <a:r>
                        <a:rPr lang="en-US" sz="1800" dirty="0">
                          <a:latin typeface="+mn-lt"/>
                        </a:rPr>
                        <a:t>Used for studies of climate change and</a:t>
                      </a:r>
                      <a:r>
                        <a:rPr lang="en-US" sz="1800" baseline="0" dirty="0">
                          <a:latin typeface="+mn-lt"/>
                        </a:rPr>
                        <a:t> </a:t>
                      </a:r>
                      <a:r>
                        <a:rPr lang="en-US" sz="1800" dirty="0">
                          <a:latin typeface="+mn-lt"/>
                        </a:rPr>
                        <a:t>interannual variability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8631"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800" dirty="0">
                          <a:latin typeface="+mn-lt"/>
                        </a:rPr>
                        <a:t>Focus on temporal continuity and well-intercalibrated data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800" dirty="0">
                        <a:latin typeface="+mn-lt"/>
                      </a:endParaRP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800" dirty="0">
                          <a:latin typeface="+mn-lt"/>
                        </a:rPr>
                        <a:t>Emphasis on consistency across decades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096000" y="914400"/>
          <a:ext cx="2971800" cy="1706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NVAP-Ocean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aseline="0" dirty="0"/>
                        <a:t>Microwave imager TPW only.  Level 1 C </a:t>
                      </a:r>
                      <a:r>
                        <a:rPr lang="en-US" sz="1800" baseline="0" dirty="0" err="1"/>
                        <a:t>intercalibrated</a:t>
                      </a:r>
                      <a:r>
                        <a:rPr lang="en-US" sz="1800" baseline="0" dirty="0"/>
                        <a:t> radiances (Berg and </a:t>
                      </a:r>
                      <a:r>
                        <a:rPr lang="en-US" sz="1800" baseline="0" dirty="0" err="1"/>
                        <a:t>Sapiano</a:t>
                      </a:r>
                      <a:r>
                        <a:rPr lang="en-US" sz="1800" baseline="0" dirty="0"/>
                        <a:t>, CSU)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819400" y="5894493"/>
          <a:ext cx="2971800" cy="858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Supplemental Fields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55563" indent="-55563">
                        <a:buFont typeface="Arial" pitchFamily="34" charset="0"/>
                        <a:buChar char="•"/>
                      </a:pPr>
                      <a:r>
                        <a:rPr lang="en-US" sz="1300" dirty="0">
                          <a:latin typeface="+mn-lt"/>
                        </a:rPr>
                        <a:t>Data source codes (DSC) map, indicating the sources used in each grid box 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F65556-E9FD-49B4-9C1C-B2BD0689EE1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6182568-047B-BA33-6488-526E9F0A5F13}"/>
              </a:ext>
            </a:extLst>
          </p:cNvPr>
          <p:cNvGraphicFramePr>
            <a:graphicFrameLocks noGrp="1"/>
          </p:cNvGraphicFramePr>
          <p:nvPr/>
        </p:nvGraphicFramePr>
        <p:xfrm>
          <a:off x="1600200" y="4481233"/>
          <a:ext cx="6057900" cy="889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05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New:  NVAP Constant Sampling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Enforce a constant mix of clear / cloudy scenes across decades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202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1D1232-BA8C-D75E-141E-17F71AAA4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0" y="6456780"/>
            <a:ext cx="609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9FF65556-E9FD-49B4-9C1C-B2BD0689EE12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767212-B8E7-F83D-6E9F-913F529BB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13" y="1600200"/>
            <a:ext cx="8087434" cy="278606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B97683-64FA-7639-54CE-E39FC640D83E}"/>
              </a:ext>
            </a:extLst>
          </p:cNvPr>
          <p:cNvSpPr txBox="1"/>
          <p:nvPr/>
        </p:nvSpPr>
        <p:spPr>
          <a:xfrm>
            <a:off x="3321165" y="4452024"/>
            <a:ext cx="273027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Total Precipitable Water</a:t>
            </a:r>
          </a:p>
          <a:p>
            <a:pPr algn="ctr"/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09 UTC 1 Feb 2021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5A6EB7-0681-CA39-A947-FBA9EB0DB0DC}"/>
              </a:ext>
            </a:extLst>
          </p:cNvPr>
          <p:cNvSpPr txBox="1"/>
          <p:nvPr/>
        </p:nvSpPr>
        <p:spPr>
          <a:xfrm>
            <a:off x="304800" y="152400"/>
            <a:ext cx="8763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CIRA will run a non-Gaussian framework microwave retrieval (C1DOE:  Fletcher, </a:t>
            </a:r>
            <a:r>
              <a:rPr lang="en-US" dirty="0" err="1"/>
              <a:t>Kliewer</a:t>
            </a:r>
            <a:r>
              <a:rPr lang="en-US" dirty="0"/>
              <a:t> et al. 2016) for NASA NVAP project (40-year instrumental record)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/>
              <a:t>1DVAR retrieval similar to NOAA MiRS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/>
              <a:t>Should better retrieve extreme values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/>
              <a:t>Will also run MiRS (Gaussian) and validate the two  </a:t>
            </a:r>
          </a:p>
        </p:txBody>
      </p:sp>
      <p:sp>
        <p:nvSpPr>
          <p:cNvPr id="7" name="Arrow: Curved Up 6">
            <a:extLst>
              <a:ext uri="{FF2B5EF4-FFF2-40B4-BE49-F238E27FC236}">
                <a16:creationId xmlns:a16="http://schemas.microsoft.com/office/drawing/2014/main" id="{23AC5148-DD4E-C5EF-813C-CF3F710A0014}"/>
              </a:ext>
            </a:extLst>
          </p:cNvPr>
          <p:cNvSpPr/>
          <p:nvPr/>
        </p:nvSpPr>
        <p:spPr>
          <a:xfrm>
            <a:off x="2057400" y="3962400"/>
            <a:ext cx="5562600" cy="2286000"/>
          </a:xfrm>
          <a:prstGeom prst="curvedUpArrow">
            <a:avLst/>
          </a:prstGeom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3537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5B03B4-B762-47EE-681B-336D4EBD0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F65556-E9FD-49B4-9C1C-B2BD0689EE1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534B12-11D8-191B-9B47-5262B44548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51" t="30122" r="29266" b="45412"/>
          <a:stretch/>
        </p:blipFill>
        <p:spPr>
          <a:xfrm>
            <a:off x="49105" y="-60866"/>
            <a:ext cx="9094895" cy="44939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459003-9DF0-065C-F733-20A6A0EE33B9}"/>
              </a:ext>
            </a:extLst>
          </p:cNvPr>
          <p:cNvSpPr txBox="1"/>
          <p:nvPr/>
        </p:nvSpPr>
        <p:spPr>
          <a:xfrm>
            <a:off x="343967" y="5638800"/>
            <a:ext cx="83428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Schröder, M.,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Lockhoff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M., Shi, L., August, T.,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Bennartz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R.,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Borbas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E.,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Brogniez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H.,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Calbet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X.,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Crewell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S.,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Eikenberg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S., Fell, F., Forsythe, J., Gambacorta, A., Graw, K., Ho, S.-P.,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Höschen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H.,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Kinzel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J.,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Kursinski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E.R., Reale, A., Roman, J., Scott, N., Steinke, S., Sun, B., Trent, T., Walther, A.,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Willen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U., Yang, Q., 2017: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GEWEX water vapor assessment (G-VAP). WCRP Report 16/2017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; World Climate Research Programme (WCRP): Geneva, Switzerland; 216 pp.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22F1E9-D867-5854-FAEE-DFB7A6F37126}"/>
              </a:ext>
            </a:extLst>
          </p:cNvPr>
          <p:cNvSpPr txBox="1"/>
          <p:nvPr/>
        </p:nvSpPr>
        <p:spPr>
          <a:xfrm>
            <a:off x="1676400" y="682619"/>
            <a:ext cx="368215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1988-2008 TPW trend and error estimate from 10 records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±60°N/S ocean only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E9793A-B1C3-2B16-7178-2A4FEEB07E37}"/>
              </a:ext>
            </a:extLst>
          </p:cNvPr>
          <p:cNvSpPr/>
          <p:nvPr/>
        </p:nvSpPr>
        <p:spPr>
          <a:xfrm>
            <a:off x="6681049" y="1676400"/>
            <a:ext cx="304800" cy="8382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7F83ECF-B076-6745-69B0-BB0D8AE83336}"/>
              </a:ext>
            </a:extLst>
          </p:cNvPr>
          <p:cNvSpPr/>
          <p:nvPr/>
        </p:nvSpPr>
        <p:spPr>
          <a:xfrm>
            <a:off x="5935557" y="1882948"/>
            <a:ext cx="304800" cy="8382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6C075C8-01FF-99A8-D384-A35F49203D01}"/>
              </a:ext>
            </a:extLst>
          </p:cNvPr>
          <p:cNvSpPr/>
          <p:nvPr/>
        </p:nvSpPr>
        <p:spPr>
          <a:xfrm>
            <a:off x="3743536" y="2424094"/>
            <a:ext cx="304800" cy="8382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224E44C-9094-C667-A5D8-C600C9AC9CD6}"/>
              </a:ext>
            </a:extLst>
          </p:cNvPr>
          <p:cNvSpPr/>
          <p:nvPr/>
        </p:nvSpPr>
        <p:spPr>
          <a:xfrm>
            <a:off x="4484793" y="2253438"/>
            <a:ext cx="304800" cy="8382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7AF11B-EDBE-1CFB-5184-0477E9CBAEE6}"/>
              </a:ext>
            </a:extLst>
          </p:cNvPr>
          <p:cNvSpPr txBox="1"/>
          <p:nvPr/>
        </p:nvSpPr>
        <p:spPr>
          <a:xfrm>
            <a:off x="672253" y="4444344"/>
            <a:ext cx="472440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Observational, SSM/I-driven datasets more closely agree than reanalyses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EAC456-AD28-B4AA-C736-9010CF1E5655}"/>
              </a:ext>
            </a:extLst>
          </p:cNvPr>
          <p:cNvSpPr txBox="1"/>
          <p:nvPr/>
        </p:nvSpPr>
        <p:spPr>
          <a:xfrm>
            <a:off x="5168053" y="4093773"/>
            <a:ext cx="3975947" cy="22467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 excellent analysis of breakpoints and the challenge of using operational sensors for climate.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Recommendations include need for reprocessed radiance records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2DBEC8-5F28-62EA-7A01-225DFFF4CA5B}"/>
              </a:ext>
            </a:extLst>
          </p:cNvPr>
          <p:cNvSpPr txBox="1"/>
          <p:nvPr/>
        </p:nvSpPr>
        <p:spPr>
          <a:xfrm rot="16200000">
            <a:off x="-718066" y="2101334"/>
            <a:ext cx="2133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Trend (mm/year)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1E1AB7-5C56-8987-8915-7CA927D726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66" t="17244" r="38333" b="5333"/>
          <a:stretch/>
        </p:blipFill>
        <p:spPr>
          <a:xfrm>
            <a:off x="5981701" y="68721"/>
            <a:ext cx="3028949" cy="403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4EC316-002F-448E-937A-C4C9F28C9394}"/>
              </a:ext>
            </a:extLst>
          </p:cNvPr>
          <p:cNvSpPr txBox="1"/>
          <p:nvPr/>
        </p:nvSpPr>
        <p:spPr>
          <a:xfrm>
            <a:off x="235318" y="116842"/>
            <a:ext cx="7979767" cy="1754326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Special Focus Regions for NVAP:</a:t>
            </a:r>
          </a:p>
          <a:p>
            <a:pPr marL="571500" marR="0" lvl="0" indent="-5715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rgbClr val="000000"/>
                </a:solidFill>
              </a:rPr>
              <a:t>Dry regions</a:t>
            </a:r>
          </a:p>
          <a:p>
            <a:pPr marL="571500" marR="0" lvl="0" indent="-5715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Arctic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9825C0-364F-FE92-CBEC-C785C037DC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270" t="16425" r="29682" b="2343"/>
          <a:stretch/>
        </p:blipFill>
        <p:spPr>
          <a:xfrm>
            <a:off x="3300603" y="725715"/>
            <a:ext cx="5713875" cy="585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939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5919D3-DC3C-406A-9AC1-71FFCDFBA6B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" y="331839"/>
            <a:ext cx="8915400" cy="47705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Summary: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Observationally-driven blended water vapor datasets are useful for forecasters, show “plumbing” of the atmosphere.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TPW is increasing over oceans  ==&gt; extreme precipitation events.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New ALPW product and upgraded blended TPW available in operations in 2024.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Historical records provide forecasters new context / communication in advance of flood threats. 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solidFill>
                  <a:srgbClr val="3333CC"/>
                </a:solidFill>
                <a:latin typeface="Arial" pitchFamily="34" charset="0"/>
                <a:ea typeface="+mn-ea"/>
              </a:rPr>
              <a:t>An extension / reprocessing of the NASA NVAP 40-year record is underway.  Expect to hear more about this at future AIRS / Sounder meetings.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0313289A-D5C4-0552-636D-4B9D4A3B2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348" y="5931142"/>
            <a:ext cx="7672457" cy="821523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100000">
                <a:srgbClr val="3399FF">
                  <a:gamma/>
                  <a:shade val="46275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99CC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71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43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114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686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1432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6004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0576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5148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b="1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Happy to have feedback and questions!  (John.Forsythe@colostate.edu)</a:t>
            </a:r>
          </a:p>
        </p:txBody>
      </p:sp>
    </p:spTree>
    <p:extLst>
      <p:ext uri="{BB962C8B-B14F-4D97-AF65-F5344CB8AC3E}">
        <p14:creationId xmlns:p14="http://schemas.microsoft.com/office/powerpoint/2010/main" val="374298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4EC316-002F-448E-937A-C4C9F28C9394}"/>
              </a:ext>
            </a:extLst>
          </p:cNvPr>
          <p:cNvSpPr txBox="1"/>
          <p:nvPr/>
        </p:nvSpPr>
        <p:spPr>
          <a:xfrm>
            <a:off x="2820389" y="2782669"/>
            <a:ext cx="3503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2006586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537" y="255608"/>
            <a:ext cx="86709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Towards the Next Generation of Blended TPW Products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ED9674-A613-4C41-BE10-170050F0B53F}"/>
              </a:ext>
            </a:extLst>
          </p:cNvPr>
          <p:cNvSpPr txBox="1"/>
          <p:nvPr/>
        </p:nvSpPr>
        <p:spPr>
          <a:xfrm>
            <a:off x="2141316" y="759090"/>
            <a:ext cx="4340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http://cat.cira.colostate.edu/btpw_2020/</a:t>
            </a:r>
            <a:endParaRPr lang="en-US" dirty="0"/>
          </a:p>
        </p:txBody>
      </p:sp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ED569162-8854-4C87-9B54-60F9CC89B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5720"/>
            <a:ext cx="9144000" cy="42265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83FB762-BCE0-44BC-81D0-1343281DE4C7}"/>
              </a:ext>
            </a:extLst>
          </p:cNvPr>
          <p:cNvSpPr txBox="1"/>
          <p:nvPr/>
        </p:nvSpPr>
        <p:spPr>
          <a:xfrm>
            <a:off x="86810" y="1315720"/>
            <a:ext cx="285316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Microwave-only advected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D674ED-07C9-4ADA-ABA6-4E5B437E923A}"/>
              </a:ext>
            </a:extLst>
          </p:cNvPr>
          <p:cNvSpPr txBox="1"/>
          <p:nvPr/>
        </p:nvSpPr>
        <p:spPr>
          <a:xfrm>
            <a:off x="3690395" y="1313965"/>
            <a:ext cx="176321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GOES-16/17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D8AD24-6D6B-4F49-BEFC-D814A55D8092}"/>
              </a:ext>
            </a:extLst>
          </p:cNvPr>
          <p:cNvSpPr txBox="1"/>
          <p:nvPr/>
        </p:nvSpPr>
        <p:spPr>
          <a:xfrm>
            <a:off x="6204030" y="1348530"/>
            <a:ext cx="285316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GPS Sites (look closely!)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350491-1841-4478-A995-B3A52583727B}"/>
              </a:ext>
            </a:extLst>
          </p:cNvPr>
          <p:cNvSpPr txBox="1"/>
          <p:nvPr/>
        </p:nvSpPr>
        <p:spPr>
          <a:xfrm>
            <a:off x="236537" y="3461665"/>
            <a:ext cx="2505919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New Blended Product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B85C6C-48C3-4A7B-A9EF-B93C4D36C2A1}"/>
              </a:ext>
            </a:extLst>
          </p:cNvPr>
          <p:cNvSpPr txBox="1"/>
          <p:nvPr/>
        </p:nvSpPr>
        <p:spPr>
          <a:xfrm>
            <a:off x="3459383" y="3461665"/>
            <a:ext cx="222523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Data Source Code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C73244-C335-4CFE-AFD5-516F9C4F9A3B}"/>
              </a:ext>
            </a:extLst>
          </p:cNvPr>
          <p:cNvSpPr txBox="1"/>
          <p:nvPr/>
        </p:nvSpPr>
        <p:spPr>
          <a:xfrm>
            <a:off x="6204030" y="3461665"/>
            <a:ext cx="2703433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GPS short-range extrapolation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15108BE6-254C-46AE-AA47-BCFBB4BC82A7}"/>
              </a:ext>
            </a:extLst>
          </p:cNvPr>
          <p:cNvSpPr/>
          <p:nvPr/>
        </p:nvSpPr>
        <p:spPr>
          <a:xfrm rot="10800000">
            <a:off x="86810" y="5542280"/>
            <a:ext cx="324092" cy="91440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37928D-B8B8-4738-AFBF-EB6D156AE158}"/>
              </a:ext>
            </a:extLst>
          </p:cNvPr>
          <p:cNvSpPr txBox="1"/>
          <p:nvPr/>
        </p:nvSpPr>
        <p:spPr>
          <a:xfrm>
            <a:off x="410902" y="5760356"/>
            <a:ext cx="8559479" cy="338554"/>
          </a:xfrm>
          <a:prstGeom prst="rect">
            <a:avLst/>
          </a:prstGeom>
          <a:solidFill>
            <a:srgbClr val="F8A968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Blends inputs according to hierarchy.  Version 2.0:  GOES &gt; GPS &gt; Advected Microwave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BF86E97-A643-4E52-B7CC-7AAB49148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3990" y="664309"/>
            <a:ext cx="27432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001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1" y="762000"/>
            <a:ext cx="8839199" cy="4647426"/>
          </a:xfrm>
          <a:prstGeom prst="rect">
            <a:avLst/>
          </a:prstGeom>
          <a:solidFill>
            <a:srgbClr val="F8A96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>
                <a:solidFill>
                  <a:srgbClr val="0070C0"/>
                </a:solidFill>
              </a:rPr>
              <a:t>Why not just use the model water vapor?</a:t>
            </a:r>
          </a:p>
          <a:p>
            <a:endParaRPr lang="en-US" sz="2000" dirty="0"/>
          </a:p>
          <a:p>
            <a:r>
              <a:rPr lang="en-US" sz="2000" dirty="0"/>
              <a:t>The NOAA Joint Center for Satellite Data Assimilation (JCSDA) has </a:t>
            </a:r>
          </a:p>
          <a:p>
            <a:r>
              <a:rPr lang="en-US" sz="2000" dirty="0"/>
              <a:t>six primary scientific research priority areas:</a:t>
            </a:r>
          </a:p>
          <a:p>
            <a:endParaRPr lang="en-US" sz="2000" dirty="0"/>
          </a:p>
          <a:p>
            <a:r>
              <a:rPr lang="en-US" sz="2000" dirty="0"/>
              <a:t>One of these is:</a:t>
            </a:r>
          </a:p>
          <a:p>
            <a:r>
              <a:rPr lang="en-US" sz="2000" dirty="0"/>
              <a:t> “Assimilation of satellite data impacted by clouds and precipitation”</a:t>
            </a:r>
          </a:p>
          <a:p>
            <a:endParaRPr lang="en-US" sz="2000" dirty="0"/>
          </a:p>
          <a:p>
            <a:r>
              <a:rPr lang="en-US" sz="2000" dirty="0"/>
              <a:t>The ALPW and TPW products directly use all of the satellite microwave radiance data.  Data assimilation systems for NWP are still evolving to use cloudy radiances.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Satellite-only products not be affected by model initialization / missing data issues like a model cycle.</a:t>
            </a:r>
          </a:p>
        </p:txBody>
      </p:sp>
    </p:spTree>
    <p:extLst>
      <p:ext uri="{BB962C8B-B14F-4D97-AF65-F5344CB8AC3E}">
        <p14:creationId xmlns:p14="http://schemas.microsoft.com/office/powerpoint/2010/main" val="146368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0E7977-A523-43C6-AE5D-31DA347BD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32" y="1475018"/>
            <a:ext cx="8969767" cy="3143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F175DE-968F-4D50-B6DE-90430DA775EC}"/>
              </a:ext>
            </a:extLst>
          </p:cNvPr>
          <p:cNvSpPr txBox="1"/>
          <p:nvPr/>
        </p:nvSpPr>
        <p:spPr>
          <a:xfrm>
            <a:off x="-1" y="104173"/>
            <a:ext cx="9144000" cy="120032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“Water vapor is a limiting factor in the amount of extreme precipitation more than the intensity of the weather causing the event” </a:t>
            </a:r>
            <a:r>
              <a:rPr lang="en-US" sz="2400" b="1" i="1" dirty="0">
                <a:solidFill>
                  <a:schemeClr val="bg1"/>
                </a:solidFill>
              </a:rPr>
              <a:t>(Kunkel et al. 2020)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E5AC92-2C89-4D87-A87B-479C8E53E1DE}"/>
              </a:ext>
            </a:extLst>
          </p:cNvPr>
          <p:cNvSpPr txBox="1"/>
          <p:nvPr/>
        </p:nvSpPr>
        <p:spPr>
          <a:xfrm>
            <a:off x="486136" y="4814835"/>
            <a:ext cx="81717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Compared &gt; 3000 Co-op stations to NCEP and MERRA-2 reanalysis from 1949 – present.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Noted disproportionately large effect on extreme precipitation at higher TPW values</a:t>
            </a:r>
          </a:p>
        </p:txBody>
      </p:sp>
    </p:spTree>
    <p:extLst>
      <p:ext uri="{BB962C8B-B14F-4D97-AF65-F5344CB8AC3E}">
        <p14:creationId xmlns:p14="http://schemas.microsoft.com/office/powerpoint/2010/main" val="39736868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7BB105-1A80-4C42-A6F0-679A04220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0E3FF-7CEE-DE4D-8C92-66034C4C8C70}" type="slidenum">
              <a:rPr lang="en-US" smtClean="0"/>
              <a:t>50</a:t>
            </a:fld>
            <a:endParaRPr lang="en-US"/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9B109BF-FA24-4E62-9A7D-B95443BFC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7932"/>
            <a:ext cx="4762500" cy="4286250"/>
          </a:xfrm>
          <a:prstGeom prst="rect">
            <a:avLst/>
          </a:prstGeom>
          <a:ln w="12700">
            <a:solidFill>
              <a:schemeClr val="bg2">
                <a:lumMod val="50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4386E0-D134-42F7-81A7-D75EC6623E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51" t="21247" r="29762" b="1280"/>
          <a:stretch/>
        </p:blipFill>
        <p:spPr>
          <a:xfrm>
            <a:off x="4762500" y="1183973"/>
            <a:ext cx="4206191" cy="4732813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CC4672-2B0F-4529-8FEB-B5889D32DDB6}"/>
              </a:ext>
            </a:extLst>
          </p:cNvPr>
          <p:cNvSpPr txBox="1"/>
          <p:nvPr/>
        </p:nvSpPr>
        <p:spPr>
          <a:xfrm>
            <a:off x="388307" y="375077"/>
            <a:ext cx="8580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Typical Use of Blended TPW – Atmospheric Rivers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47F5AA-74A0-40AC-80EE-B79F57277FA1}"/>
              </a:ext>
            </a:extLst>
          </p:cNvPr>
          <p:cNvSpPr txBox="1"/>
          <p:nvPr/>
        </p:nvSpPr>
        <p:spPr>
          <a:xfrm>
            <a:off x="153971" y="6020745"/>
            <a:ext cx="8229599" cy="707886"/>
          </a:xfrm>
          <a:prstGeom prst="rect">
            <a:avLst/>
          </a:prstGeom>
          <a:solidFill>
            <a:srgbClr val="F8A96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Also commonly used by NHC / TAFB to analyze tropical waves, Saharan Air Layer</a:t>
            </a:r>
          </a:p>
        </p:txBody>
      </p:sp>
    </p:spTree>
    <p:extLst>
      <p:ext uri="{BB962C8B-B14F-4D97-AF65-F5344CB8AC3E}">
        <p14:creationId xmlns:p14="http://schemas.microsoft.com/office/powerpoint/2010/main" val="24794729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15"/>
          <p:cNvSpPr txBox="1">
            <a:spLocks noGrp="1"/>
          </p:cNvSpPr>
          <p:nvPr>
            <p:ph type="body" idx="4294967295"/>
          </p:nvPr>
        </p:nvSpPr>
        <p:spPr>
          <a:xfrm>
            <a:off x="75600" y="2024600"/>
            <a:ext cx="8992800" cy="4341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anchor="t" anchorCtr="0" compatLnSpc="1">
            <a:prstTxWarp prst="textNoShape">
              <a:avLst/>
            </a:prstTxWarp>
            <a:noAutofit/>
          </a:bodyPr>
          <a:lstStyle/>
          <a:p>
            <a:pPr marL="457200" indent="-228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2" name="Google Shape;782;p115"/>
          <p:cNvSpPr txBox="1">
            <a:spLocks noGrp="1"/>
          </p:cNvSpPr>
          <p:nvPr>
            <p:ph type="title"/>
          </p:nvPr>
        </p:nvSpPr>
        <p:spPr>
          <a:xfrm>
            <a:off x="952500" y="1226296"/>
            <a:ext cx="7239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570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0000"/>
              </a:lnSpc>
            </a:pPr>
            <a:r>
              <a:rPr lang="en" sz="2800">
                <a:solidFill>
                  <a:srgbClr val="000066"/>
                </a:solidFill>
              </a:rPr>
              <a:t>Performance Estimates</a:t>
            </a:r>
            <a:endParaRPr sz="2800">
              <a:solidFill>
                <a:srgbClr val="000066"/>
              </a:solidFill>
            </a:endParaRPr>
          </a:p>
        </p:txBody>
      </p:sp>
      <p:pic>
        <p:nvPicPr>
          <p:cNvPr id="783" name="Google Shape;783;p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8308" y="1848304"/>
            <a:ext cx="4085824" cy="1418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1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4045" y="1800939"/>
            <a:ext cx="3600450" cy="3694430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115"/>
          <p:cNvSpPr txBox="1"/>
          <p:nvPr/>
        </p:nvSpPr>
        <p:spPr>
          <a:xfrm>
            <a:off x="4078308" y="3224898"/>
            <a:ext cx="4990092" cy="2416046"/>
          </a:xfrm>
          <a:prstGeom prst="rect">
            <a:avLst/>
          </a:prstGeom>
          <a:noFill/>
          <a:ln w="25400" cap="flat" cmpd="sng">
            <a:solidFill>
              <a:srgbClr val="153E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400" b="1">
                <a:solidFill>
                  <a:srgbClr val="4F81B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May-June 2022 ALPW radiosonde comparison over CONUS.</a:t>
            </a:r>
            <a:endParaRPr sz="1400" b="1">
              <a:solidFill>
                <a:srgbClr val="4F81B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indent="-28575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lang="en" sz="1400" b="1">
                <a:solidFill>
                  <a:srgbClr val="4F81B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Most importantly, improvements in MiRS retrievals help ALPW.</a:t>
            </a:r>
            <a:endParaRPr/>
          </a:p>
          <a:p>
            <a:pPr marL="285750" indent="-28575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lang="en" sz="1400" b="1">
                <a:solidFill>
                  <a:srgbClr val="4F81B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CIRA Blended Hydro products science team reports anomalies to MiRS team (e.g. high TPW bias over cold land in winter, incorrect Aral Sea landmask).</a:t>
            </a:r>
            <a:endParaRPr/>
          </a:p>
          <a:p>
            <a:pPr marL="285750" indent="-28575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lang="en" sz="1400" b="1">
                <a:solidFill>
                  <a:srgbClr val="4F81B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CIRA maintains NRT radiosonde ingest and is supported by NOAA JPSS and DACS for science monitoring, improvements and validation.  </a:t>
            </a:r>
            <a:endParaRPr sz="1400" b="1">
              <a:solidFill>
                <a:srgbClr val="4F81B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6BAE34-417A-94EB-3DD6-ADDD514AB3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72" t="13854" r="6410" b="2521"/>
          <a:stretch/>
        </p:blipFill>
        <p:spPr>
          <a:xfrm>
            <a:off x="209594" y="515816"/>
            <a:ext cx="8724812" cy="56270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8C648A-DC22-CF00-C09B-9FCD6FCD89CF}"/>
              </a:ext>
            </a:extLst>
          </p:cNvPr>
          <p:cNvSpPr txBox="1"/>
          <p:nvPr/>
        </p:nvSpPr>
        <p:spPr>
          <a:xfrm>
            <a:off x="2733816" y="6157518"/>
            <a:ext cx="4242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BAMS State of the Climate Year 2022</a:t>
            </a:r>
          </a:p>
        </p:txBody>
      </p:sp>
    </p:spTree>
    <p:extLst>
      <p:ext uri="{BB962C8B-B14F-4D97-AF65-F5344CB8AC3E}">
        <p14:creationId xmlns:p14="http://schemas.microsoft.com/office/powerpoint/2010/main" val="24755285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4" descr="A picture containing text, star, drawing, wave&#10;&#10;Description automatically generated">
            <a:extLst>
              <a:ext uri="{FF2B5EF4-FFF2-40B4-BE49-F238E27FC236}">
                <a16:creationId xmlns:a16="http://schemas.microsoft.com/office/drawing/2014/main" id="{F2B1E403-434F-9852-337E-773340D9EB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68" y="879923"/>
            <a:ext cx="8791731" cy="4903275"/>
          </a:xfr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9D3AF63-E930-496B-BA00-CEF9789684BF}"/>
              </a:ext>
            </a:extLst>
          </p:cNvPr>
          <p:cNvGrpSpPr/>
          <p:nvPr/>
        </p:nvGrpSpPr>
        <p:grpSpPr>
          <a:xfrm>
            <a:off x="3200400" y="6019800"/>
            <a:ext cx="3228975" cy="496324"/>
            <a:chOff x="1281678" y="5577470"/>
            <a:chExt cx="4305300" cy="661764"/>
          </a:xfrm>
        </p:grpSpPr>
        <p:pic>
          <p:nvPicPr>
            <p:cNvPr id="4" name="Picture 3" descr="http://cat.cira.colostate.edu/sport/layered/advected/LPW_alt_colorbar.png">
              <a:extLst>
                <a:ext uri="{FF2B5EF4-FFF2-40B4-BE49-F238E27FC236}">
                  <a16:creationId xmlns:a16="http://schemas.microsoft.com/office/drawing/2014/main" id="{82A24F1D-A1D9-A95A-4B6A-53ABFF1B5F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678" y="5577470"/>
              <a:ext cx="4305300" cy="346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52E2C0-5BC1-9064-86F2-A2FE304226DF}"/>
                </a:ext>
              </a:extLst>
            </p:cNvPr>
            <p:cNvSpPr txBox="1"/>
            <p:nvPr/>
          </p:nvSpPr>
          <p:spPr>
            <a:xfrm>
              <a:off x="1500753" y="5900680"/>
              <a:ext cx="386715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1050" dirty="0">
                  <a:solidFill>
                    <a:srgbClr val="3333CC"/>
                  </a:solidFill>
                </a:rPr>
                <a:t>Layered Precipitable Water (mm)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90A89FE-E164-311A-90CC-AC7C7055FBD0}"/>
              </a:ext>
            </a:extLst>
          </p:cNvPr>
          <p:cNvSpPr txBox="1"/>
          <p:nvPr/>
        </p:nvSpPr>
        <p:spPr>
          <a:xfrm>
            <a:off x="3749290" y="2910984"/>
            <a:ext cx="800100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342900"/>
            <a:r>
              <a:rPr lang="en-US" sz="1050" dirty="0">
                <a:solidFill>
                  <a:srgbClr val="21399F"/>
                </a:solidFill>
              </a:rPr>
              <a:t>Sfc-850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57D17C-9802-78F7-73AD-227CFEACFB45}"/>
              </a:ext>
            </a:extLst>
          </p:cNvPr>
          <p:cNvSpPr txBox="1"/>
          <p:nvPr/>
        </p:nvSpPr>
        <p:spPr>
          <a:xfrm>
            <a:off x="8001000" y="2934435"/>
            <a:ext cx="800100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342900"/>
            <a:r>
              <a:rPr lang="en-US" sz="1050" dirty="0">
                <a:solidFill>
                  <a:srgbClr val="21399F"/>
                </a:solidFill>
              </a:rPr>
              <a:t>850-700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EBAEE7-0D31-1E29-4325-B03AD37CEC97}"/>
              </a:ext>
            </a:extLst>
          </p:cNvPr>
          <p:cNvSpPr txBox="1"/>
          <p:nvPr/>
        </p:nvSpPr>
        <p:spPr>
          <a:xfrm>
            <a:off x="8001000" y="5265509"/>
            <a:ext cx="800100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342900"/>
            <a:r>
              <a:rPr lang="en-US" sz="1050" dirty="0">
                <a:solidFill>
                  <a:srgbClr val="21399F"/>
                </a:solidFill>
              </a:rPr>
              <a:t>500-300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4EDA00-582E-530A-4142-75874D3F9A3D}"/>
              </a:ext>
            </a:extLst>
          </p:cNvPr>
          <p:cNvSpPr txBox="1"/>
          <p:nvPr/>
        </p:nvSpPr>
        <p:spPr>
          <a:xfrm>
            <a:off x="3676650" y="5252118"/>
            <a:ext cx="800100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342900"/>
            <a:r>
              <a:rPr lang="en-US" sz="1050" dirty="0">
                <a:solidFill>
                  <a:srgbClr val="21399F"/>
                </a:solidFill>
              </a:rPr>
              <a:t>700-500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24C9A8-4632-7095-36D0-957B004AF1BB}"/>
              </a:ext>
            </a:extLst>
          </p:cNvPr>
          <p:cNvSpPr txBox="1"/>
          <p:nvPr/>
        </p:nvSpPr>
        <p:spPr>
          <a:xfrm>
            <a:off x="2727718" y="182372"/>
            <a:ext cx="3688563" cy="369332"/>
          </a:xfrm>
          <a:prstGeom prst="rect">
            <a:avLst/>
          </a:prstGeom>
          <a:solidFill>
            <a:srgbClr val="0432FF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Calibri" panose="020F0502020204030204"/>
              </a:rPr>
              <a:t>March 2013 – 2021 Maximum LPW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BD4A08D-5472-532F-A7C9-6F87E7B02FE6}"/>
              </a:ext>
            </a:extLst>
          </p:cNvPr>
          <p:cNvCxnSpPr>
            <a:cxnSpLocks/>
          </p:cNvCxnSpPr>
          <p:nvPr/>
        </p:nvCxnSpPr>
        <p:spPr>
          <a:xfrm flipH="1">
            <a:off x="2514600" y="1074802"/>
            <a:ext cx="533400" cy="6777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6329420-A562-DD75-33B7-55123E32517C}"/>
              </a:ext>
            </a:extLst>
          </p:cNvPr>
          <p:cNvCxnSpPr>
            <a:cxnSpLocks/>
          </p:cNvCxnSpPr>
          <p:nvPr/>
        </p:nvCxnSpPr>
        <p:spPr>
          <a:xfrm>
            <a:off x="4800600" y="990600"/>
            <a:ext cx="4572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15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A40F1-38D3-6538-C10D-02B0233E6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830" y="478889"/>
            <a:ext cx="8830340" cy="522923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New Layered Vapor Transport (LVT) evaluated at WPC </a:t>
            </a:r>
            <a:r>
              <a:rPr lang="en-US" sz="2000" dirty="0" err="1"/>
              <a:t>FFaIR</a:t>
            </a:r>
            <a:r>
              <a:rPr lang="en-US" sz="2000" dirty="0"/>
              <a:t>* Experiment (Jun. – Aug. 2023)</a:t>
            </a:r>
            <a:br>
              <a:rPr lang="en-US" sz="2000" dirty="0"/>
            </a:br>
            <a:r>
              <a:rPr lang="en-US" sz="2000" dirty="0"/>
              <a:t>Waiting for final evaluation</a:t>
            </a:r>
            <a:br>
              <a:rPr lang="en-US" sz="2000" dirty="0"/>
            </a:br>
            <a:r>
              <a:rPr lang="en-US" sz="2000" dirty="0"/>
              <a:t>NWS Alaska Region has also looked at this product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1529275E-E7C5-E983-E58D-6AD772E86C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57" y="1505167"/>
            <a:ext cx="6611541" cy="3673079"/>
          </a:xfr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46F91C2C-A668-C7E7-C37A-B3DF037BD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755" y="5262515"/>
            <a:ext cx="3679545" cy="543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DF808C-C6F2-E524-10E7-EB8ABD275540}"/>
              </a:ext>
            </a:extLst>
          </p:cNvPr>
          <p:cNvSpPr txBox="1"/>
          <p:nvPr/>
        </p:nvSpPr>
        <p:spPr>
          <a:xfrm>
            <a:off x="2071169" y="3073254"/>
            <a:ext cx="800100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342900"/>
            <a:r>
              <a:rPr lang="en-US" sz="1050" dirty="0">
                <a:solidFill>
                  <a:srgbClr val="21399F"/>
                </a:solidFill>
              </a:rPr>
              <a:t>Sfc-850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32F249-1441-5069-F604-373D30710497}"/>
              </a:ext>
            </a:extLst>
          </p:cNvPr>
          <p:cNvSpPr txBox="1"/>
          <p:nvPr/>
        </p:nvSpPr>
        <p:spPr>
          <a:xfrm>
            <a:off x="5504339" y="3020286"/>
            <a:ext cx="1017270" cy="253916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defTabSz="342900"/>
            <a:r>
              <a:rPr lang="en-US" sz="1050" dirty="0">
                <a:solidFill>
                  <a:srgbClr val="21399F"/>
                </a:solidFill>
              </a:rPr>
              <a:t>850-700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3543E9-3BC6-4C3B-453A-1CAF2C1210D4}"/>
              </a:ext>
            </a:extLst>
          </p:cNvPr>
          <p:cNvSpPr txBox="1"/>
          <p:nvPr/>
        </p:nvSpPr>
        <p:spPr>
          <a:xfrm>
            <a:off x="5504340" y="4856804"/>
            <a:ext cx="800099" cy="253916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defTabSz="342900"/>
            <a:r>
              <a:rPr lang="en-US" sz="1050" dirty="0">
                <a:solidFill>
                  <a:srgbClr val="21399F"/>
                </a:solidFill>
              </a:rPr>
              <a:t>500-300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F78064-F292-EA45-3F1C-698A888BBC2C}"/>
              </a:ext>
            </a:extLst>
          </p:cNvPr>
          <p:cNvSpPr txBox="1"/>
          <p:nvPr/>
        </p:nvSpPr>
        <p:spPr>
          <a:xfrm>
            <a:off x="2218884" y="4856803"/>
            <a:ext cx="800100" cy="253916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defTabSz="342900"/>
            <a:r>
              <a:rPr lang="en-US" sz="1050" dirty="0">
                <a:solidFill>
                  <a:srgbClr val="21399F"/>
                </a:solidFill>
              </a:rPr>
              <a:t>700-500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23D814-A136-D96A-B167-FFF0026E23F4}"/>
              </a:ext>
            </a:extLst>
          </p:cNvPr>
          <p:cNvSpPr txBox="1"/>
          <p:nvPr/>
        </p:nvSpPr>
        <p:spPr>
          <a:xfrm>
            <a:off x="5653805" y="5262514"/>
            <a:ext cx="181379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0" i="1" dirty="0">
                <a:solidFill>
                  <a:prstClr val="black"/>
                </a:solidFill>
                <a:latin typeface="Calibri" panose="020F0502020204030204"/>
              </a:rPr>
              <a:t>15 UTC 9 March 2023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DD60E6-501B-3AE0-0878-DD0F4B49932B}"/>
              </a:ext>
            </a:extLst>
          </p:cNvPr>
          <p:cNvSpPr txBox="1"/>
          <p:nvPr/>
        </p:nvSpPr>
        <p:spPr>
          <a:xfrm>
            <a:off x="7318686" y="2685579"/>
            <a:ext cx="1740254" cy="553998"/>
          </a:xfrm>
          <a:prstGeom prst="rect">
            <a:avLst/>
          </a:prstGeom>
          <a:solidFill>
            <a:srgbClr val="0432FF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 defTabSz="3429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500" b="1" dirty="0">
                <a:solidFill>
                  <a:prstClr val="white"/>
                </a:solidFill>
                <a:latin typeface="Calibri" panose="020F0502020204030204"/>
              </a:rPr>
              <a:t>Derived using GFS winds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1FFD4E-AFF3-CED0-01DC-0DE19503A84D}"/>
              </a:ext>
            </a:extLst>
          </p:cNvPr>
          <p:cNvSpPr txBox="1"/>
          <p:nvPr/>
        </p:nvSpPr>
        <p:spPr>
          <a:xfrm>
            <a:off x="7318686" y="3451609"/>
            <a:ext cx="1740254" cy="1015663"/>
          </a:xfrm>
          <a:prstGeom prst="rect">
            <a:avLst/>
          </a:prstGeom>
          <a:solidFill>
            <a:srgbClr val="0432FF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 defTabSz="3429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500" b="1" dirty="0">
                <a:solidFill>
                  <a:prstClr val="white"/>
                </a:solidFill>
                <a:latin typeface="Calibri" panose="020F0502020204030204"/>
              </a:rPr>
              <a:t>Work in progress on comparing to IVT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86736D-2EED-2969-FCDC-32689C55552F}"/>
              </a:ext>
            </a:extLst>
          </p:cNvPr>
          <p:cNvSpPr txBox="1"/>
          <p:nvPr/>
        </p:nvSpPr>
        <p:spPr>
          <a:xfrm>
            <a:off x="1295399" y="6172200"/>
            <a:ext cx="5009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*Flash Flood and Intense Rainfall Experiment</a:t>
            </a:r>
          </a:p>
        </p:txBody>
      </p:sp>
    </p:spTree>
    <p:extLst>
      <p:ext uri="{BB962C8B-B14F-4D97-AF65-F5344CB8AC3E}">
        <p14:creationId xmlns:p14="http://schemas.microsoft.com/office/powerpoint/2010/main" val="14284340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BD636B-B6DE-B7D3-FB3B-09C388F2D3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24"/>
          <a:stretch/>
        </p:blipFill>
        <p:spPr>
          <a:xfrm>
            <a:off x="64294" y="964406"/>
            <a:ext cx="9144000" cy="4093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D427DF-F897-E91C-A46C-1950CF2DE0D9}"/>
              </a:ext>
            </a:extLst>
          </p:cNvPr>
          <p:cNvSpPr txBox="1"/>
          <p:nvPr/>
        </p:nvSpPr>
        <p:spPr>
          <a:xfrm>
            <a:off x="2257425" y="5258383"/>
            <a:ext cx="46291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https://www.spc.noaa.gov/exper/soundingclimov2/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8246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4EC316-002F-448E-937A-C4C9F28C9394}"/>
              </a:ext>
            </a:extLst>
          </p:cNvPr>
          <p:cNvSpPr txBox="1"/>
          <p:nvPr/>
        </p:nvSpPr>
        <p:spPr>
          <a:xfrm>
            <a:off x="154057" y="526487"/>
            <a:ext cx="8835886" cy="581697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2400" dirty="0"/>
              <a:t>Did the percentile ranking focus your attention on areas which received heavy rain?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i="1" dirty="0"/>
              <a:t>“The areas which were shown as being around the 95th percentile or greater did coincide with areas that reported moderate to heavy rain”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indent="-742950">
              <a:buFont typeface="+mj-lt"/>
              <a:buAutoNum type="arabicPeriod"/>
            </a:pPr>
            <a:r>
              <a:rPr lang="en-US" sz="2400" dirty="0"/>
              <a:t>Do you think the percentile ranking tool could be useful in communicating threats to the public?</a:t>
            </a:r>
          </a:p>
          <a:p>
            <a:pPr marL="1657350" lvl="2" indent="-742950">
              <a:buFont typeface="Arial" panose="020B0604020202020204" pitchFamily="34" charset="0"/>
              <a:buChar char="•"/>
            </a:pPr>
            <a:r>
              <a:rPr lang="en-US" sz="2000" i="1" dirty="0"/>
              <a:t>“…when communicating to the public we can more confidently draw comparisons to previous extreme events and thus be more proactive in communicating potential impacts…”</a:t>
            </a:r>
          </a:p>
          <a:p>
            <a:pPr marL="1657350" lvl="2" indent="-7429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indent="-742950">
              <a:buFont typeface="+mj-lt"/>
              <a:buAutoNum type="arabicPeriod"/>
            </a:pPr>
            <a:r>
              <a:rPr lang="en-US" sz="2400" dirty="0"/>
              <a:t>Did the LVT product help you see how much moisture was being transported over mountains?</a:t>
            </a:r>
          </a:p>
          <a:p>
            <a:pPr marL="1657350" lvl="2" indent="-742950">
              <a:buFont typeface="Arial" panose="020B0604020202020204" pitchFamily="34" charset="0"/>
              <a:buChar char="•"/>
            </a:pPr>
            <a:r>
              <a:rPr lang="en-US" sz="2000" i="1" dirty="0"/>
              <a:t>“Moisture that was being transported over the mountains was only viewable for heights above 700mb while everything below was blocked by the terrain of the Coast mountains.”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013353-654F-6668-5AD0-909D7F51C09B}"/>
              </a:ext>
            </a:extLst>
          </p:cNvPr>
          <p:cNvSpPr txBox="1"/>
          <p:nvPr/>
        </p:nvSpPr>
        <p:spPr>
          <a:xfrm>
            <a:off x="1063486" y="0"/>
            <a:ext cx="7623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/>
              <a:t>Sample of Questions Being Posed to NWS Alaska Forecasters </a:t>
            </a:r>
          </a:p>
        </p:txBody>
      </p:sp>
    </p:spTree>
    <p:extLst>
      <p:ext uri="{BB962C8B-B14F-4D97-AF65-F5344CB8AC3E}">
        <p14:creationId xmlns:p14="http://schemas.microsoft.com/office/powerpoint/2010/main" val="26359857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526178-DE56-95F2-1BDB-BB29C746E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046" y="6355081"/>
            <a:ext cx="8911653" cy="502919"/>
          </a:xfrm>
          <a:solidFill>
            <a:schemeClr val="bg1"/>
          </a:solidFill>
        </p:spPr>
        <p:txBody>
          <a:bodyPr/>
          <a:lstStyle/>
          <a:p>
            <a:fld id="{B25919D3-DC3C-406A-9AC1-71FFCDFBA6BA}" type="slidenum">
              <a:rPr lang="en-US" altLang="en-US" smtClean="0"/>
              <a:pPr/>
              <a:t>57</a:t>
            </a:fld>
            <a:endParaRPr lang="en-US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B8A308-BBED-4981-7457-E546C3C53286}"/>
              </a:ext>
            </a:extLst>
          </p:cNvPr>
          <p:cNvSpPr txBox="1"/>
          <p:nvPr/>
        </p:nvSpPr>
        <p:spPr>
          <a:xfrm>
            <a:off x="154172" y="353651"/>
            <a:ext cx="8915400" cy="4154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00" b="1" u="sng" dirty="0"/>
              <a:t>https://rammb.cira.colostate.edu/training/visit/blog/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3462E7-F90A-4422-4EBE-450A3C7756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28" t="9201" r="25000"/>
          <a:stretch/>
        </p:blipFill>
        <p:spPr>
          <a:xfrm>
            <a:off x="232347" y="764396"/>
            <a:ext cx="4916773" cy="5395001"/>
          </a:xfrm>
          <a:prstGeom prst="rect">
            <a:avLst/>
          </a:prstGeom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F08C6E81-7FFE-933C-384D-B83AC50E2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3353" y="1670978"/>
            <a:ext cx="3731986" cy="3406846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100000">
                <a:srgbClr val="3399FF">
                  <a:gamma/>
                  <a:shade val="46275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99CC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71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43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114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686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1432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6004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0576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5148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b="1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Many examples of applications of satellite products around the world.</a:t>
            </a:r>
          </a:p>
          <a:p>
            <a:pPr algn="ctr"/>
            <a:endParaRPr lang="en-US" altLang="en-US" b="1" dirty="0">
              <a:solidFill>
                <a:srgbClr val="FFFFFF"/>
              </a:solidFill>
              <a:latin typeface="Arial" charset="0"/>
            </a:endParaRPr>
          </a:p>
          <a:p>
            <a:pPr algn="ctr"/>
            <a:r>
              <a:rPr lang="en-US" altLang="en-US" b="1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If you have a specific heavy precipitation case you’d like us to look at please let us know.</a:t>
            </a:r>
          </a:p>
        </p:txBody>
      </p:sp>
    </p:spTree>
    <p:extLst>
      <p:ext uri="{BB962C8B-B14F-4D97-AF65-F5344CB8AC3E}">
        <p14:creationId xmlns:p14="http://schemas.microsoft.com/office/powerpoint/2010/main" val="211856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0F5F63-F5AD-DB9B-32AB-0C787FB0C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fld id="{B25919D3-DC3C-406A-9AC1-71FFCDFBA6BA}" type="slidenum">
              <a:rPr lang="en-US" altLang="en-US" smtClean="0"/>
              <a:pPr/>
              <a:t>58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574E17-9893-F8D6-719F-2BA67C9CAA75}"/>
              </a:ext>
            </a:extLst>
          </p:cNvPr>
          <p:cNvSpPr txBox="1"/>
          <p:nvPr/>
        </p:nvSpPr>
        <p:spPr>
          <a:xfrm>
            <a:off x="4191000" y="1371600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Links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1D6532-2996-6964-4C31-3534177CC309}"/>
              </a:ext>
            </a:extLst>
          </p:cNvPr>
          <p:cNvSpPr txBox="1"/>
          <p:nvPr/>
        </p:nvSpPr>
        <p:spPr>
          <a:xfrm>
            <a:off x="190500" y="2084293"/>
            <a:ext cx="8839200" cy="2431435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https://cat.cira.colostate.edu/SPoRT/Layered/Advected/ALPW_Hourly.htm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 &lt;- ALPW CONUS Hourly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400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hlinkClick r:id="" action="ppaction://noactio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" action="ppaction://noaction"/>
              </a:rPr>
              <a:t>https://cat.cira.colostate.edu/ALPX/ALPW_Percentile/index.html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 &lt;- LPW 5th, 95, 99th and max percentiles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https://cat.cira.colostate.edu/ALPX/LVT/lvt.htm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                &lt;- ALPW vapor transport (GFS winds)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https://cat.cira.colostate.edu/ALPX/ADVLUT/ALPX_Hourly.htm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     &lt;- reduced size global 4-panel loop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https://cat.cira.colostate.edu/ALPX/ADVLUT/ALPX_ADVLUT_212.png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 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&lt;- full resolution global 4-panel image (Large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hlinkClick r:id="rId6"/>
              </a:rPr>
              <a:t>https://cat.cira.colostate.edu/SPoRT/Layered/Advected/LPW_Alaska.htm</a:t>
            </a:r>
            <a:r>
              <a:rPr lang="en-US" sz="1200" dirty="0"/>
              <a:t> &lt;- </a:t>
            </a:r>
            <a:r>
              <a:rPr lang="en-US" sz="1200"/>
              <a:t>Alaska / N</a:t>
            </a:r>
            <a:r>
              <a:rPr lang="en-US" sz="1200" dirty="0" err="1"/>
              <a:t>.Pacific</a:t>
            </a:r>
            <a:r>
              <a:rPr lang="en-US" sz="1200" dirty="0"/>
              <a:t> ALPW sector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962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fld id="{B25919D3-DC3C-406A-9AC1-71FFCDFBA6BA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4074564"/>
            <a:ext cx="4572000" cy="20669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3254" y="3428233"/>
            <a:ext cx="8296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Layered precipitable water is defined as the integral of the mixing ratio </a:t>
            </a:r>
            <a:r>
              <a:rPr lang="en-US" sz="1800" i="1" dirty="0"/>
              <a:t>q</a:t>
            </a:r>
            <a:r>
              <a:rPr lang="en-US" sz="1800" dirty="0"/>
              <a:t> profile through a pressure layer, divided by gravity: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80535" y="6153090"/>
            <a:ext cx="59829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6600"/>
                </a:solidFill>
              </a:rPr>
              <a:t>So LPW is proportional to layer mean mixing ratio.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30608" y="23500"/>
            <a:ext cx="3346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Some Definitions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6411" y="513403"/>
            <a:ext cx="8987589" cy="2246769"/>
          </a:xfrm>
          <a:prstGeom prst="rect">
            <a:avLst/>
          </a:prstGeom>
          <a:solidFill>
            <a:srgbClr val="FFFFCC"/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TPW:  Total Precipitable Water.  The condensed depth of water from the surface to space.  Also referred to as PWAT, TCWV, IPW, IWV…</a:t>
            </a:r>
          </a:p>
          <a:p>
            <a:endParaRPr lang="en-US" sz="2000" dirty="0"/>
          </a:p>
          <a:p>
            <a:r>
              <a:rPr lang="en-US" sz="2000" dirty="0"/>
              <a:t>LPW:  Layer Precipitable Water:  The condensed depth in some specified pressure layer</a:t>
            </a:r>
          </a:p>
          <a:p>
            <a:endParaRPr lang="en-US" sz="2000" dirty="0"/>
          </a:p>
          <a:p>
            <a:r>
              <a:rPr lang="en-US" sz="2000" dirty="0"/>
              <a:t>ALPW:  Advected LPW – use winds to move LPW to common time</a:t>
            </a:r>
          </a:p>
        </p:txBody>
      </p:sp>
    </p:spTree>
    <p:extLst>
      <p:ext uri="{BB962C8B-B14F-4D97-AF65-F5344CB8AC3E}">
        <p14:creationId xmlns:p14="http://schemas.microsoft.com/office/powerpoint/2010/main" val="3704067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919D3-DC3C-406A-9AC1-71FFCDFBA6BA}" type="slidenum">
              <a:rPr lang="en-US" altLang="en-US" smtClean="0"/>
              <a:pPr/>
              <a:t>7</a:t>
            </a:fld>
            <a:endParaRPr lang="en-US" alt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984040"/>
              </p:ext>
            </p:extLst>
          </p:nvPr>
        </p:nvGraphicFramePr>
        <p:xfrm>
          <a:off x="114300" y="421421"/>
          <a:ext cx="8915400" cy="63380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28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8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8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779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j-lt"/>
                          <a:cs typeface="Aharoni" panose="02010803020104030203" pitchFamily="2" charset="-79"/>
                        </a:rPr>
                        <a:t>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j-lt"/>
                          <a:cs typeface="Aharoni" panose="02010803020104030203" pitchFamily="2" charset="-79"/>
                        </a:rPr>
                        <a:t>Operational?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j-lt"/>
                          <a:cs typeface="Aharoni" panose="02010803020104030203" pitchFamily="2" charset="-79"/>
                        </a:rPr>
                        <a:t>Inputs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j-lt"/>
                          <a:cs typeface="Aharoni" panose="02010803020104030203" pitchFamily="2" charset="-79"/>
                        </a:rPr>
                        <a:t>Details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4672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Blended TPW and TPW anomaly</a:t>
                      </a:r>
                    </a:p>
                    <a:p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 (since 2009)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Microwave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retrievals from 7 spacecraft.</a:t>
                      </a:r>
                    </a:p>
                    <a:p>
                      <a:endParaRPr lang="en-US" sz="18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 400 surface GPS stations each hour.</a:t>
                      </a:r>
                    </a:p>
                    <a:p>
                      <a:endParaRPr lang="en-US" sz="18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GOES-16/18 currently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Hourly</a:t>
                      </a:r>
                    </a:p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km near-global</a:t>
                      </a:r>
                    </a:p>
                    <a:p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Polar data non-advected</a:t>
                      </a:r>
                    </a:p>
                    <a:p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5607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Advected Layered Precipitable Water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No*</a:t>
                      </a:r>
                    </a:p>
                    <a:p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*CIRA distributes in NRT to 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WPC, NHC, and 27 WFO’s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*Should become operational in Fall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MiRS retrievals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from 5 polar orbiters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Hourly</a:t>
                      </a:r>
                    </a:p>
                    <a:p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Four layers: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sfc-850 mb</a:t>
                      </a:r>
                    </a:p>
                    <a:p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850-700</a:t>
                      </a:r>
                    </a:p>
                    <a:p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700-500</a:t>
                      </a:r>
                    </a:p>
                    <a:p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500-300 mb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km spatial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485EE29-EBBB-49E2-B892-D789637A834A}"/>
              </a:ext>
            </a:extLst>
          </p:cNvPr>
          <p:cNvSpPr txBox="1"/>
          <p:nvPr/>
        </p:nvSpPr>
        <p:spPr>
          <a:xfrm>
            <a:off x="674914" y="52089"/>
            <a:ext cx="8411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Two Operational Blended Satellite Water Vapor Products for Forecasters</a:t>
            </a:r>
          </a:p>
        </p:txBody>
      </p:sp>
    </p:spTree>
    <p:extLst>
      <p:ext uri="{BB962C8B-B14F-4D97-AF65-F5344CB8AC3E}">
        <p14:creationId xmlns:p14="http://schemas.microsoft.com/office/powerpoint/2010/main" val="900427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622C05-B904-5BE5-548D-B9FD4E1DD8A8}"/>
              </a:ext>
            </a:extLst>
          </p:cNvPr>
          <p:cNvSpPr txBox="1"/>
          <p:nvPr/>
        </p:nvSpPr>
        <p:spPr>
          <a:xfrm>
            <a:off x="1644445" y="2809568"/>
            <a:ext cx="65556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Blended Multisensor Satellite Products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</a:rPr>
              <a:t>(TPW and ALPW)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199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F91F4A-3731-528E-5018-E3E400FA6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1" y="617006"/>
            <a:ext cx="8338074" cy="5975144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75C35E-0CA3-99F8-78AC-06D5D991839D}"/>
              </a:ext>
            </a:extLst>
          </p:cNvPr>
          <p:cNvSpPr txBox="1"/>
          <p:nvPr/>
        </p:nvSpPr>
        <p:spPr>
          <a:xfrm>
            <a:off x="3467100" y="265851"/>
            <a:ext cx="2209800" cy="323165"/>
          </a:xfrm>
          <a:prstGeom prst="rect">
            <a:avLst/>
          </a:prstGeom>
          <a:solidFill>
            <a:srgbClr val="0432FF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white"/>
                </a:solidFill>
                <a:latin typeface="Calibri" panose="020F0502020204030204"/>
              </a:rPr>
              <a:t>2022 JPSS Science Digest</a:t>
            </a:r>
          </a:p>
        </p:txBody>
      </p:sp>
    </p:spTree>
    <p:extLst>
      <p:ext uri="{BB962C8B-B14F-4D97-AF65-F5344CB8AC3E}">
        <p14:creationId xmlns:p14="http://schemas.microsoft.com/office/powerpoint/2010/main" val="301983315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NOAA Fisheries Content Slides">
  <a:themeElements>
    <a:clrScheme name="Custom 11">
      <a:dk1>
        <a:sysClr val="windowText" lastClr="000000"/>
      </a:dk1>
      <a:lt1>
        <a:sysClr val="window" lastClr="FFFFFF"/>
      </a:lt1>
      <a:dk2>
        <a:srgbClr val="00467F"/>
      </a:dk2>
      <a:lt2>
        <a:srgbClr val="CCE7EA"/>
      </a:lt2>
      <a:accent1>
        <a:srgbClr val="008998"/>
      </a:accent1>
      <a:accent2>
        <a:srgbClr val="CC9C4A"/>
      </a:accent2>
      <a:accent3>
        <a:srgbClr val="EA7125"/>
      </a:accent3>
      <a:accent4>
        <a:srgbClr val="738539"/>
      </a:accent4>
      <a:accent5>
        <a:srgbClr val="9C552D"/>
      </a:accent5>
      <a:accent6>
        <a:srgbClr val="C0311A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Powder blue noaa-doc</Template>
  <TotalTime>34049</TotalTime>
  <Words>3175</Words>
  <Application>Microsoft Office PowerPoint</Application>
  <PresentationFormat>On-screen Show (4:3)</PresentationFormat>
  <Paragraphs>450</Paragraphs>
  <Slides>58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58</vt:i4>
      </vt:variant>
    </vt:vector>
  </HeadingPairs>
  <TitlesOfParts>
    <vt:vector size="80" baseType="lpstr">
      <vt:lpstr>ＭＳ Ｐゴシック</vt:lpstr>
      <vt:lpstr>Arial</vt:lpstr>
      <vt:lpstr>Arial Black</vt:lpstr>
      <vt:lpstr>Arial Narrow</vt:lpstr>
      <vt:lpstr>Calibri</vt:lpstr>
      <vt:lpstr>Calibri Light</vt:lpstr>
      <vt:lpstr>Courier New</vt:lpstr>
      <vt:lpstr>Helvetica</vt:lpstr>
      <vt:lpstr>Lucida Sans</vt:lpstr>
      <vt:lpstr>Noto Sans Symbols</vt:lpstr>
      <vt:lpstr>System Font Regular</vt:lpstr>
      <vt:lpstr>Times New Roman</vt:lpstr>
      <vt:lpstr>Verdana</vt:lpstr>
      <vt:lpstr>Wingdings</vt:lpstr>
      <vt:lpstr>1_Default Design</vt:lpstr>
      <vt:lpstr>Office Theme</vt:lpstr>
      <vt:lpstr>2_Default Design</vt:lpstr>
      <vt:lpstr>4_Office Theme</vt:lpstr>
      <vt:lpstr>NOAA Fisheries Content Slides</vt:lpstr>
      <vt:lpstr>3_Office Theme</vt:lpstr>
      <vt:lpstr>Default Design</vt:lpstr>
      <vt:lpstr>1_Office Theme</vt:lpstr>
      <vt:lpstr>  Multi-satellite Water Vapor Products at the Weather Climate Interface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Advection Fills in Between Satellite Overpasses</vt:lpstr>
      <vt:lpstr>PowerPoint Presentation</vt:lpstr>
      <vt:lpstr>PowerPoint Presentation</vt:lpstr>
      <vt:lpstr> ALPW is Used for a Variety of Purposes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Current Blended TPW LEO Constellation</vt:lpstr>
      <vt:lpstr>PowerPoint Presentation</vt:lpstr>
      <vt:lpstr>PowerPoint Presentation</vt:lpstr>
      <vt:lpstr>PowerPoint Presentation</vt:lpstr>
      <vt:lpstr>User Training Available in Commerce Learning Center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ALPW Percentile Ranking for 10-year Record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Performance Estimates</vt:lpstr>
      <vt:lpstr>PowerPoint Presentation</vt:lpstr>
      <vt:lpstr>PowerPoint Presentation</vt:lpstr>
      <vt:lpstr>New Layered Vapor Transport (LVT) evaluated at WPC FFaIR* Experiment (Jun. – Aug. 2023) Waiting for final evaluation NWS Alaska Region has also looked at this product </vt:lpstr>
      <vt:lpstr>PowerPoint Presentation</vt:lpstr>
      <vt:lpstr>PowerPoint Presentation</vt:lpstr>
      <vt:lpstr>PowerPoint Presentation</vt:lpstr>
      <vt:lpstr>PowerPoint Presentation</vt:lpstr>
    </vt:vector>
  </TitlesOfParts>
  <Company>NCDC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NPOESS Remanifestation Cost Study Kick-off</dc:title>
  <dc:creator>Government Employee</dc:creator>
  <cp:lastModifiedBy>Forsythe,John</cp:lastModifiedBy>
  <cp:revision>1316</cp:revision>
  <dcterms:created xsi:type="dcterms:W3CDTF">2007-02-27T13:16:35Z</dcterms:created>
  <dcterms:modified xsi:type="dcterms:W3CDTF">2024-09-21T20:14:55Z</dcterms:modified>
</cp:coreProperties>
</file>